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59" r:id="rId6"/>
    <p:sldId id="260" r:id="rId7"/>
    <p:sldId id="261" r:id="rId8"/>
    <p:sldId id="262" r:id="rId9"/>
    <p:sldId id="264" r:id="rId10"/>
    <p:sldId id="265" r:id="rId11"/>
    <p:sldId id="266" r:id="rId12"/>
    <p:sldId id="267" r:id="rId13"/>
    <p:sldId id="269" r:id="rId14"/>
    <p:sldId id="270" r:id="rId15"/>
    <p:sldId id="268" r:id="rId16"/>
    <p:sldId id="271" r:id="rId17"/>
    <p:sldId id="272" r:id="rId18"/>
    <p:sldId id="273" r:id="rId19"/>
    <p:sldId id="277" r:id="rId20"/>
    <p:sldId id="274" r:id="rId21"/>
    <p:sldId id="275" r:id="rId22"/>
    <p:sldId id="276" r:id="rId23"/>
    <p:sldId id="278" r:id="rId24"/>
    <p:sldId id="279"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960"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5" Type="http://schemas.openxmlformats.org/officeDocument/2006/relationships/image" Target="../media/image67.wmf"/><Relationship Id="rId4" Type="http://schemas.openxmlformats.org/officeDocument/2006/relationships/image" Target="../media/image6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 Id="rId9"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3.wmf"/><Relationship Id="rId7" Type="http://schemas.openxmlformats.org/officeDocument/2006/relationships/image" Target="../media/image27.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10" Type="http://schemas.openxmlformats.org/officeDocument/2006/relationships/image" Target="../media/image30.wmf"/><Relationship Id="rId4" Type="http://schemas.openxmlformats.org/officeDocument/2006/relationships/image" Target="../media/image24.wmf"/><Relationship Id="rId9"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4.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11C269-2646-4DD1-9466-5E495E53F9B3}"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E3B2CD3-E4BD-4A52-A17F-AB496DFB0C6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0F11C269-2646-4DD1-9466-5E495E53F9B3}"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3B2CD3-E4BD-4A52-A17F-AB496DFB0C6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0F11C269-2646-4DD1-9466-5E495E53F9B3}"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3B2CD3-E4BD-4A52-A17F-AB496DFB0C6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F11C269-2646-4DD1-9466-5E495E53F9B3}"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3B2CD3-E4BD-4A52-A17F-AB496DFB0C6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0F11C269-2646-4DD1-9466-5E495E53F9B3}" type="datetimeFigureOut">
              <a:rPr lang="zh-CN" altLang="en-US" smtClean="0"/>
              <a:t>2020/12/14</a:t>
            </a:fld>
            <a:endParaRPr lang="zh-CN" altLang="en-US"/>
          </a:p>
        </p:txBody>
      </p:sp>
      <p:sp>
        <p:nvSpPr>
          <p:cNvPr id="8" name="Slide Number Placeholder 7"/>
          <p:cNvSpPr>
            <a:spLocks noGrp="1"/>
          </p:cNvSpPr>
          <p:nvPr>
            <p:ph type="sldNum" sz="quarter" idx="11"/>
          </p:nvPr>
        </p:nvSpPr>
        <p:spPr/>
        <p:txBody>
          <a:bodyPr/>
          <a:lstStyle/>
          <a:p>
            <a:fld id="{6E3B2CD3-E4BD-4A52-A17F-AB496DFB0C60}" type="slidenum">
              <a:rPr lang="zh-CN" altLang="en-US" smtClean="0"/>
              <a:t>‹#›</a:t>
            </a:fld>
            <a:endParaRPr lang="zh-CN" altLang="en-US"/>
          </a:p>
        </p:txBody>
      </p:sp>
      <p:sp>
        <p:nvSpPr>
          <p:cNvPr id="9" name="Footer Placeholder 8"/>
          <p:cNvSpPr>
            <a:spLocks noGrp="1"/>
          </p:cNvSpPr>
          <p:nvPr>
            <p:ph type="ftr" sz="quarter" idx="12"/>
          </p:nvPr>
        </p:nvSpPr>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F11C269-2646-4DD1-9466-5E495E53F9B3}" type="datetimeFigureOut">
              <a:rPr lang="zh-CN" altLang="en-US" smtClean="0"/>
              <a:t>2020/12/14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E3B2CD3-E4BD-4A52-A17F-AB496DFB0C6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zh-CN" altLang="en-US"/>
              <a:t>单击此处编辑母版文本样式</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F11C269-2646-4DD1-9466-5E495E53F9B3}" type="datetimeFigureOut">
              <a:rPr lang="zh-CN" altLang="en-US" smtClean="0"/>
              <a:t>2020/12/14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E3B2CD3-E4BD-4A52-A17F-AB496DFB0C6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0F11C269-2646-4DD1-9466-5E495E53F9B3}" type="datetimeFigureOut">
              <a:rPr lang="zh-CN" altLang="en-US" smtClean="0"/>
              <a:t>2020/12/14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E3B2CD3-E4BD-4A52-A17F-AB496DFB0C6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11C269-2646-4DD1-9466-5E495E53F9B3}" type="datetimeFigureOut">
              <a:rPr lang="zh-CN" altLang="en-US" smtClean="0"/>
              <a:t>2020/12/14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E3B2CD3-E4BD-4A52-A17F-AB496DFB0C6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11C269-2646-4DD1-9466-5E495E53F9B3}" type="datetimeFigureOut">
              <a:rPr lang="zh-CN" altLang="en-US" smtClean="0"/>
              <a:t>2020/12/14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E3B2CD3-E4BD-4A52-A17F-AB496DFB0C60}" type="slidenum">
              <a:rPr lang="zh-CN" altLang="en-US" smtClean="0"/>
              <a:t>‹#›</a:t>
            </a:fld>
            <a:endParaRPr lang="zh-CN" altLang="en-US"/>
          </a:p>
        </p:txBody>
      </p:sp>
      <p:sp>
        <p:nvSpPr>
          <p:cNvPr id="8" name="Title 7"/>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F11C269-2646-4DD1-9466-5E495E53F9B3}" type="datetimeFigureOut">
              <a:rPr lang="zh-CN" altLang="en-US" smtClean="0"/>
              <a:t>2020/12/14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6E3B2CD3-E4BD-4A52-A17F-AB496DFB0C60}" type="slidenum">
              <a:rPr lang="zh-CN" altLang="en-US" smtClean="0"/>
              <a:t>‹#›</a:t>
            </a:fld>
            <a:endParaRPr lang="zh-CN" alt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zh-CN" altLang="en-US"/>
              <a:t>单击此处编辑母版标题样式</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0F11C269-2646-4DD1-9466-5E495E53F9B3}" type="datetimeFigureOut">
              <a:rPr lang="zh-CN" altLang="en-US" smtClean="0"/>
              <a:t>2020/12/14</a:t>
            </a:fld>
            <a:endParaRPr lang="zh-CN" alt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6E3B2CD3-E4BD-4A52-A17F-AB496DFB0C60}" type="slidenum">
              <a:rPr lang="zh-CN" altLang="en-US" smtClean="0"/>
              <a:t>‹#›</a:t>
            </a:fld>
            <a:endParaRPr lang="zh-CN" alt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42.bin"/><Relationship Id="rId18" Type="http://schemas.openxmlformats.org/officeDocument/2006/relationships/image" Target="../media/image45.wmf"/><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42.wmf"/><Relationship Id="rId17" Type="http://schemas.openxmlformats.org/officeDocument/2006/relationships/oleObject" Target="../embeddings/oleObject44.bin"/><Relationship Id="rId2" Type="http://schemas.openxmlformats.org/officeDocument/2006/relationships/slideLayout" Target="../slideLayouts/slideLayout2.xml"/><Relationship Id="rId16" Type="http://schemas.openxmlformats.org/officeDocument/2006/relationships/image" Target="../media/image44.wmf"/><Relationship Id="rId1" Type="http://schemas.openxmlformats.org/officeDocument/2006/relationships/vmlDrawing" Target="../drawings/vmlDrawing9.vml"/><Relationship Id="rId6" Type="http://schemas.openxmlformats.org/officeDocument/2006/relationships/image" Target="../media/image39.wmf"/><Relationship Id="rId11" Type="http://schemas.openxmlformats.org/officeDocument/2006/relationships/oleObject" Target="../embeddings/oleObject41.bin"/><Relationship Id="rId5" Type="http://schemas.openxmlformats.org/officeDocument/2006/relationships/oleObject" Target="../embeddings/oleObject38.bin"/><Relationship Id="rId15" Type="http://schemas.openxmlformats.org/officeDocument/2006/relationships/oleObject" Target="../embeddings/oleObject43.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40.bin"/><Relationship Id="rId14" Type="http://schemas.openxmlformats.org/officeDocument/2006/relationships/image" Target="../media/image43.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7.wmf"/><Relationship Id="rId5" Type="http://schemas.openxmlformats.org/officeDocument/2006/relationships/oleObject" Target="../embeddings/oleObject46.bin"/><Relationship Id="rId4" Type="http://schemas.openxmlformats.org/officeDocument/2006/relationships/image" Target="../media/image46.wmf"/></Relationships>
</file>

<file path=ppt/slides/_rels/slide12.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49.wmf"/><Relationship Id="rId5" Type="http://schemas.openxmlformats.org/officeDocument/2006/relationships/oleObject" Target="../embeddings/oleObject48.bin"/><Relationship Id="rId4" Type="http://schemas.openxmlformats.org/officeDocument/2006/relationships/image" Target="../media/image48.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image" Target="../media/image54.png"/><Relationship Id="rId7" Type="http://schemas.openxmlformats.org/officeDocument/2006/relationships/image" Target="../media/image52.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51.bin"/><Relationship Id="rId5" Type="http://schemas.openxmlformats.org/officeDocument/2006/relationships/image" Target="../media/image51.wmf"/><Relationship Id="rId4" Type="http://schemas.openxmlformats.org/officeDocument/2006/relationships/oleObject" Target="../embeddings/oleObject50.bin"/><Relationship Id="rId9" Type="http://schemas.openxmlformats.org/officeDocument/2006/relationships/image" Target="../media/image53.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3.bin"/><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wmf"/></Relationships>
</file>

<file path=ppt/slides/_rels/slide15.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9.wmf"/><Relationship Id="rId5" Type="http://schemas.openxmlformats.org/officeDocument/2006/relationships/oleObject" Target="../embeddings/oleObject55.bin"/><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embeddings/oleObject57.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62.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67.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4.wmf"/><Relationship Id="rId11" Type="http://schemas.openxmlformats.org/officeDocument/2006/relationships/image" Target="../media/image66.wmf"/><Relationship Id="rId5" Type="http://schemas.openxmlformats.org/officeDocument/2006/relationships/oleObject" Target="../embeddings/oleObject60.bin"/><Relationship Id="rId10" Type="http://schemas.openxmlformats.org/officeDocument/2006/relationships/oleObject" Target="../embeddings/oleObject63.bin"/><Relationship Id="rId4" Type="http://schemas.openxmlformats.org/officeDocument/2006/relationships/image" Target="../media/image63.wmf"/><Relationship Id="rId9" Type="http://schemas.openxmlformats.org/officeDocument/2006/relationships/image" Target="../media/image65.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image" Target="../media/image69.wmf"/><Relationship Id="rId5" Type="http://schemas.openxmlformats.org/officeDocument/2006/relationships/oleObject" Target="../embeddings/oleObject66.bin"/><Relationship Id="rId4" Type="http://schemas.openxmlformats.org/officeDocument/2006/relationships/image" Target="../media/image68.wmf"/></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oleObject" Target="../embeddings/oleObject68.bin"/><Relationship Id="rId4" Type="http://schemas.openxmlformats.org/officeDocument/2006/relationships/image" Target="../media/image70.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9.bin"/><Relationship Id="rId7" Type="http://schemas.openxmlformats.org/officeDocument/2006/relationships/image" Target="../media/image74.pn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wmf"/><Relationship Id="rId5" Type="http://schemas.openxmlformats.org/officeDocument/2006/relationships/oleObject" Target="../embeddings/oleObject4.bin"/><Relationship Id="rId4" Type="http://schemas.openxmlformats.org/officeDocument/2006/relationships/image" Target="../media/image4.wmf"/></Relationships>
</file>

<file path=ppt/slides/_rels/slide4.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10.bin"/><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w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8.bin"/><Relationship Id="rId14" Type="http://schemas.openxmlformats.org/officeDocument/2006/relationships/image" Target="../media/image11.wmf"/></Relationships>
</file>

<file path=ppt/slides/_rels/slide5.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16.bin"/><Relationship Id="rId18" Type="http://schemas.openxmlformats.org/officeDocument/2006/relationships/image" Target="../media/image19.w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16.wmf"/><Relationship Id="rId17" Type="http://schemas.openxmlformats.org/officeDocument/2006/relationships/oleObject" Target="../embeddings/oleObject18.bin"/><Relationship Id="rId2" Type="http://schemas.openxmlformats.org/officeDocument/2006/relationships/slideLayout" Target="../slideLayouts/slideLayout7.xml"/><Relationship Id="rId16" Type="http://schemas.openxmlformats.org/officeDocument/2006/relationships/image" Target="../media/image18.wmf"/><Relationship Id="rId20" Type="http://schemas.openxmlformats.org/officeDocument/2006/relationships/image" Target="../media/image20.wmf"/><Relationship Id="rId1" Type="http://schemas.openxmlformats.org/officeDocument/2006/relationships/vmlDrawing" Target="../drawings/vmlDrawing4.vml"/><Relationship Id="rId6" Type="http://schemas.openxmlformats.org/officeDocument/2006/relationships/image" Target="../media/image13.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15.wmf"/><Relationship Id="rId19" Type="http://schemas.openxmlformats.org/officeDocument/2006/relationships/oleObject" Target="../embeddings/oleObject19.bin"/><Relationship Id="rId4" Type="http://schemas.openxmlformats.org/officeDocument/2006/relationships/image" Target="../media/image12.wmf"/><Relationship Id="rId9" Type="http://schemas.openxmlformats.org/officeDocument/2006/relationships/oleObject" Target="../embeddings/oleObject14.bin"/><Relationship Id="rId14" Type="http://schemas.openxmlformats.org/officeDocument/2006/relationships/image" Target="../media/image17.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25.wmf"/><Relationship Id="rId18" Type="http://schemas.openxmlformats.org/officeDocument/2006/relationships/oleObject" Target="../embeddings/oleObject27.bin"/><Relationship Id="rId3" Type="http://schemas.openxmlformats.org/officeDocument/2006/relationships/image" Target="../media/image30.png"/><Relationship Id="rId21" Type="http://schemas.openxmlformats.org/officeDocument/2006/relationships/image" Target="../media/image29.wmf"/><Relationship Id="rId7" Type="http://schemas.openxmlformats.org/officeDocument/2006/relationships/image" Target="../media/image22.wmf"/><Relationship Id="rId12" Type="http://schemas.openxmlformats.org/officeDocument/2006/relationships/oleObject" Target="../embeddings/oleObject24.bin"/><Relationship Id="rId17" Type="http://schemas.openxmlformats.org/officeDocument/2006/relationships/image" Target="../media/image27.wmf"/><Relationship Id="rId2" Type="http://schemas.openxmlformats.org/officeDocument/2006/relationships/slideLayout" Target="../slideLayouts/slideLayout7.xml"/><Relationship Id="rId16" Type="http://schemas.openxmlformats.org/officeDocument/2006/relationships/oleObject" Target="../embeddings/oleObject26.bin"/><Relationship Id="rId20" Type="http://schemas.openxmlformats.org/officeDocument/2006/relationships/oleObject" Target="../embeddings/oleObject28.bin"/><Relationship Id="rId1" Type="http://schemas.openxmlformats.org/officeDocument/2006/relationships/vmlDrawing" Target="../drawings/vmlDrawing5.vml"/><Relationship Id="rId6" Type="http://schemas.openxmlformats.org/officeDocument/2006/relationships/oleObject" Target="../embeddings/oleObject21.bin"/><Relationship Id="rId11" Type="http://schemas.openxmlformats.org/officeDocument/2006/relationships/image" Target="../media/image24.wmf"/><Relationship Id="rId5" Type="http://schemas.openxmlformats.org/officeDocument/2006/relationships/image" Target="../media/image21.wmf"/><Relationship Id="rId15" Type="http://schemas.openxmlformats.org/officeDocument/2006/relationships/image" Target="../media/image26.wmf"/><Relationship Id="rId23" Type="http://schemas.openxmlformats.org/officeDocument/2006/relationships/image" Target="../media/image30.wmf"/><Relationship Id="rId10" Type="http://schemas.openxmlformats.org/officeDocument/2006/relationships/oleObject" Target="../embeddings/oleObject23.bin"/><Relationship Id="rId19" Type="http://schemas.openxmlformats.org/officeDocument/2006/relationships/image" Target="../media/image28.wmf"/><Relationship Id="rId4" Type="http://schemas.openxmlformats.org/officeDocument/2006/relationships/oleObject" Target="../embeddings/oleObject20.bin"/><Relationship Id="rId9" Type="http://schemas.openxmlformats.org/officeDocument/2006/relationships/image" Target="../media/image23.wmf"/><Relationship Id="rId14" Type="http://schemas.openxmlformats.org/officeDocument/2006/relationships/oleObject" Target="../embeddings/oleObject25.bin"/><Relationship Id="rId22"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oleObject" Target="../embeddings/oleObject31.bin"/><Relationship Id="rId4" Type="http://schemas.openxmlformats.org/officeDocument/2006/relationships/image" Target="../media/image31.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37.png"/><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3.bin"/><Relationship Id="rId5" Type="http://schemas.openxmlformats.org/officeDocument/2006/relationships/image" Target="../media/image33.wmf"/><Relationship Id="rId4" Type="http://schemas.openxmlformats.org/officeDocument/2006/relationships/oleObject" Target="../embeddings/oleObject32.bin"/><Relationship Id="rId9" Type="http://schemas.openxmlformats.org/officeDocument/2006/relationships/image" Target="../media/image35.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7.wmf"/><Relationship Id="rId5" Type="http://schemas.openxmlformats.org/officeDocument/2006/relationships/oleObject" Target="../embeddings/oleObject36.bin"/><Relationship Id="rId4" Type="http://schemas.openxmlformats.org/officeDocument/2006/relationships/image" Target="../media/image3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线代</a:t>
            </a:r>
            <a:r>
              <a:rPr lang="en-US" altLang="zh-CN" dirty="0"/>
              <a:t>B</a:t>
            </a:r>
            <a:r>
              <a:rPr lang="zh-CN" altLang="en-US" dirty="0"/>
              <a:t>期末复习</a:t>
            </a:r>
          </a:p>
        </p:txBody>
      </p:sp>
      <p:sp>
        <p:nvSpPr>
          <p:cNvPr id="3" name="副标题 2"/>
          <p:cNvSpPr>
            <a:spLocks noGrp="1"/>
          </p:cNvSpPr>
          <p:nvPr>
            <p:ph type="subTitle" idx="1"/>
          </p:nvPr>
        </p:nvSpPr>
        <p:spPr/>
        <p:txBody>
          <a:bodyPr/>
          <a:lstStyle/>
          <a:p>
            <a:pPr algn="r"/>
            <a:r>
              <a:rPr lang="en-US" altLang="zh-CN" dirty="0"/>
              <a:t>——QQ2842305604</a:t>
            </a:r>
            <a:endParaRPr lang="zh-CN" altLang="en-US" dirty="0"/>
          </a:p>
        </p:txBody>
      </p:sp>
    </p:spTree>
    <p:extLst>
      <p:ext uri="{BB962C8B-B14F-4D97-AF65-F5344CB8AC3E}">
        <p14:creationId xmlns:p14="http://schemas.microsoft.com/office/powerpoint/2010/main" val="2323412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第四章</a:t>
            </a:r>
          </a:p>
        </p:txBody>
      </p:sp>
      <p:sp>
        <p:nvSpPr>
          <p:cNvPr id="3" name="内容占位符 2"/>
          <p:cNvSpPr>
            <a:spLocks noGrp="1"/>
          </p:cNvSpPr>
          <p:nvPr>
            <p:ph idx="1"/>
          </p:nvPr>
        </p:nvSpPr>
        <p:spPr/>
        <p:txBody>
          <a:bodyPr/>
          <a:lstStyle/>
          <a:p>
            <a:r>
              <a:rPr lang="zh-CN" altLang="en-US" dirty="0"/>
              <a:t>向量组极大无关组的个数</a:t>
            </a:r>
            <a:r>
              <a:rPr lang="en-US" altLang="zh-CN" dirty="0"/>
              <a:t>=</a:t>
            </a:r>
            <a:r>
              <a:rPr lang="zh-CN" altLang="en-US" dirty="0"/>
              <a:t>向量组的秩</a:t>
            </a:r>
            <a:r>
              <a:rPr lang="en-US" altLang="zh-CN" dirty="0"/>
              <a:t>=</a:t>
            </a:r>
            <a:r>
              <a:rPr lang="zh-CN" altLang="en-US" dirty="0"/>
              <a:t>向量组对应矩阵的秩</a:t>
            </a:r>
            <a:endParaRPr lang="en-US" altLang="zh-CN" dirty="0"/>
          </a:p>
          <a:p>
            <a:r>
              <a:rPr lang="zh-CN" altLang="en-US" dirty="0"/>
              <a:t>二级结论：若                        可由线性无关的向量组</a:t>
            </a:r>
            <a:endParaRPr lang="en-US" altLang="zh-CN" dirty="0"/>
          </a:p>
          <a:p>
            <a:r>
              <a:rPr lang="zh-CN" altLang="en-US" dirty="0"/>
              <a:t>线性表示即                     </a:t>
            </a:r>
            <a:r>
              <a:rPr lang="en-US" altLang="zh-CN" dirty="0"/>
              <a:t>=                           </a:t>
            </a:r>
            <a:r>
              <a:rPr lang="zh-CN" altLang="en-US" dirty="0"/>
              <a:t>则</a:t>
            </a:r>
            <a:endParaRPr lang="en-US" altLang="zh-CN" dirty="0"/>
          </a:p>
          <a:p>
            <a:r>
              <a:rPr lang="en-US" altLang="zh-CN" dirty="0"/>
              <a:t>                        </a:t>
            </a:r>
            <a:r>
              <a:rPr lang="zh-CN" altLang="en-US" dirty="0"/>
              <a:t>线性无关         </a:t>
            </a:r>
            <a:r>
              <a:rPr lang="en-US" altLang="zh-CN" dirty="0"/>
              <a:t>R</a:t>
            </a:r>
            <a:r>
              <a:rPr lang="zh-CN" altLang="en-US" dirty="0"/>
              <a:t>（</a:t>
            </a:r>
            <a:r>
              <a:rPr lang="en-US" altLang="zh-CN" dirty="0"/>
              <a:t>P</a:t>
            </a:r>
            <a:r>
              <a:rPr lang="zh-CN" altLang="en-US" dirty="0"/>
              <a:t>）</a:t>
            </a:r>
            <a:r>
              <a:rPr lang="en-US" altLang="zh-CN" dirty="0"/>
              <a:t>=m</a:t>
            </a:r>
            <a:r>
              <a:rPr lang="zh-CN" altLang="en-US" dirty="0"/>
              <a:t>即列满秩。特别的若</a:t>
            </a:r>
            <a:r>
              <a:rPr lang="en-US" altLang="zh-CN" dirty="0"/>
              <a:t>r=m</a:t>
            </a:r>
            <a:r>
              <a:rPr lang="zh-CN" altLang="en-US" dirty="0"/>
              <a:t>即</a:t>
            </a:r>
            <a:r>
              <a:rPr lang="en-US" altLang="zh-CN" dirty="0"/>
              <a:t>P</a:t>
            </a:r>
            <a:r>
              <a:rPr lang="zh-CN" altLang="en-US" dirty="0"/>
              <a:t>为方阵则</a:t>
            </a:r>
            <a:r>
              <a:rPr lang="en-US" altLang="zh-CN" dirty="0"/>
              <a:t>P</a:t>
            </a:r>
            <a:r>
              <a:rPr lang="zh-CN" altLang="en-US" dirty="0"/>
              <a:t>可逆</a:t>
            </a:r>
            <a:endParaRPr lang="en-US" altLang="zh-CN" dirty="0"/>
          </a:p>
          <a:p>
            <a:r>
              <a:rPr lang="zh-CN" altLang="en-US" dirty="0"/>
              <a:t>例题：若</a:t>
            </a:r>
            <a:endParaRPr lang="en-US" altLang="zh-CN" dirty="0"/>
          </a:p>
          <a:p>
            <a:endParaRPr lang="en-US" altLang="zh-CN" dirty="0"/>
          </a:p>
          <a:p>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1731104234"/>
              </p:ext>
            </p:extLst>
          </p:nvPr>
        </p:nvGraphicFramePr>
        <p:xfrm>
          <a:off x="2195736" y="2204864"/>
          <a:ext cx="1512168" cy="477527"/>
        </p:xfrm>
        <a:graphic>
          <a:graphicData uri="http://schemas.openxmlformats.org/presentationml/2006/ole">
            <mc:AlternateContent xmlns:mc="http://schemas.openxmlformats.org/markup-compatibility/2006">
              <mc:Choice xmlns:v="urn:schemas-microsoft-com:vml" Requires="v">
                <p:oleObj spid="_x0000_s10466" name="Equation" r:id="rId3" imgW="723600" imgH="228600" progId="Equation.DSMT4">
                  <p:embed/>
                </p:oleObj>
              </mc:Choice>
              <mc:Fallback>
                <p:oleObj name="Equation" r:id="rId3" imgW="723600" imgH="228600" progId="Equation.DSMT4">
                  <p:embed/>
                  <p:pic>
                    <p:nvPicPr>
                      <p:cNvPr id="0" name=""/>
                      <p:cNvPicPr/>
                      <p:nvPr/>
                    </p:nvPicPr>
                    <p:blipFill>
                      <a:blip r:embed="rId4"/>
                      <a:stretch>
                        <a:fillRect/>
                      </a:stretch>
                    </p:blipFill>
                    <p:spPr>
                      <a:xfrm>
                        <a:off x="2195736" y="2204864"/>
                        <a:ext cx="1512168" cy="47752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19538401"/>
              </p:ext>
            </p:extLst>
          </p:nvPr>
        </p:nvGraphicFramePr>
        <p:xfrm>
          <a:off x="6372200" y="2276871"/>
          <a:ext cx="1296144" cy="345715"/>
        </p:xfrm>
        <a:graphic>
          <a:graphicData uri="http://schemas.openxmlformats.org/presentationml/2006/ole">
            <mc:AlternateContent xmlns:mc="http://schemas.openxmlformats.org/markup-compatibility/2006">
              <mc:Choice xmlns:v="urn:schemas-microsoft-com:vml" Requires="v">
                <p:oleObj spid="_x0000_s10467" name="Equation" r:id="rId5" imgW="698400" imgH="228600" progId="Equation.DSMT4">
                  <p:embed/>
                </p:oleObj>
              </mc:Choice>
              <mc:Fallback>
                <p:oleObj name="Equation" r:id="rId5" imgW="698400" imgH="228600" progId="Equation.DSMT4">
                  <p:embed/>
                  <p:pic>
                    <p:nvPicPr>
                      <p:cNvPr id="0" name=""/>
                      <p:cNvPicPr/>
                      <p:nvPr/>
                    </p:nvPicPr>
                    <p:blipFill>
                      <a:blip r:embed="rId6"/>
                      <a:stretch>
                        <a:fillRect/>
                      </a:stretch>
                    </p:blipFill>
                    <p:spPr>
                      <a:xfrm>
                        <a:off x="6372200" y="2276871"/>
                        <a:ext cx="1296144" cy="34571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48917595"/>
              </p:ext>
            </p:extLst>
          </p:nvPr>
        </p:nvGraphicFramePr>
        <p:xfrm>
          <a:off x="3419872" y="2636912"/>
          <a:ext cx="1296144" cy="364541"/>
        </p:xfrm>
        <a:graphic>
          <a:graphicData uri="http://schemas.openxmlformats.org/presentationml/2006/ole">
            <mc:AlternateContent xmlns:mc="http://schemas.openxmlformats.org/markup-compatibility/2006">
              <mc:Choice xmlns:v="urn:schemas-microsoft-com:vml" Requires="v">
                <p:oleObj spid="_x0000_s10468" name="Equation" r:id="rId7" imgW="812520" imgH="228600" progId="Equation.DSMT4">
                  <p:embed/>
                </p:oleObj>
              </mc:Choice>
              <mc:Fallback>
                <p:oleObj name="Equation" r:id="rId7" imgW="812520" imgH="228600" progId="Equation.DSMT4">
                  <p:embed/>
                  <p:pic>
                    <p:nvPicPr>
                      <p:cNvPr id="0" name=""/>
                      <p:cNvPicPr/>
                      <p:nvPr/>
                    </p:nvPicPr>
                    <p:blipFill>
                      <a:blip r:embed="rId8"/>
                      <a:stretch>
                        <a:fillRect/>
                      </a:stretch>
                    </p:blipFill>
                    <p:spPr>
                      <a:xfrm>
                        <a:off x="3419872" y="2636912"/>
                        <a:ext cx="1296144" cy="364541"/>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99877254"/>
              </p:ext>
            </p:extLst>
          </p:nvPr>
        </p:nvGraphicFramePr>
        <p:xfrm>
          <a:off x="1907704" y="2636912"/>
          <a:ext cx="1296144" cy="353494"/>
        </p:xfrm>
        <a:graphic>
          <a:graphicData uri="http://schemas.openxmlformats.org/presentationml/2006/ole">
            <mc:AlternateContent xmlns:mc="http://schemas.openxmlformats.org/markup-compatibility/2006">
              <mc:Choice xmlns:v="urn:schemas-microsoft-com:vml" Requires="v">
                <p:oleObj spid="_x0000_s10469" name="Equation" r:id="rId9" imgW="838080" imgH="228600" progId="Equation.DSMT4">
                  <p:embed/>
                </p:oleObj>
              </mc:Choice>
              <mc:Fallback>
                <p:oleObj name="Equation" r:id="rId9" imgW="838080" imgH="228600" progId="Equation.DSMT4">
                  <p:embed/>
                  <p:pic>
                    <p:nvPicPr>
                      <p:cNvPr id="0" name=""/>
                      <p:cNvPicPr/>
                      <p:nvPr/>
                    </p:nvPicPr>
                    <p:blipFill>
                      <a:blip r:embed="rId10"/>
                      <a:stretch>
                        <a:fillRect/>
                      </a:stretch>
                    </p:blipFill>
                    <p:spPr>
                      <a:xfrm>
                        <a:off x="1907704" y="2636912"/>
                        <a:ext cx="1296144" cy="353494"/>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126593518"/>
              </p:ext>
            </p:extLst>
          </p:nvPr>
        </p:nvGraphicFramePr>
        <p:xfrm>
          <a:off x="4644008" y="2636912"/>
          <a:ext cx="560062" cy="360040"/>
        </p:xfrm>
        <a:graphic>
          <a:graphicData uri="http://schemas.openxmlformats.org/presentationml/2006/ole">
            <mc:AlternateContent xmlns:mc="http://schemas.openxmlformats.org/markup-compatibility/2006">
              <mc:Choice xmlns:v="urn:schemas-microsoft-com:vml" Requires="v">
                <p:oleObj spid="_x0000_s10470" name="Equation" r:id="rId11" imgW="355320" imgH="228600" progId="Equation.DSMT4">
                  <p:embed/>
                </p:oleObj>
              </mc:Choice>
              <mc:Fallback>
                <p:oleObj name="Equation" r:id="rId11" imgW="355320" imgH="228600" progId="Equation.DSMT4">
                  <p:embed/>
                  <p:pic>
                    <p:nvPicPr>
                      <p:cNvPr id="0" name=""/>
                      <p:cNvPicPr/>
                      <p:nvPr/>
                    </p:nvPicPr>
                    <p:blipFill>
                      <a:blip r:embed="rId12"/>
                      <a:stretch>
                        <a:fillRect/>
                      </a:stretch>
                    </p:blipFill>
                    <p:spPr>
                      <a:xfrm>
                        <a:off x="4644008" y="2636912"/>
                        <a:ext cx="560062" cy="36004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13529159"/>
              </p:ext>
            </p:extLst>
          </p:nvPr>
        </p:nvGraphicFramePr>
        <p:xfrm>
          <a:off x="539552" y="3068960"/>
          <a:ext cx="1512887" cy="477837"/>
        </p:xfrm>
        <a:graphic>
          <a:graphicData uri="http://schemas.openxmlformats.org/presentationml/2006/ole">
            <mc:AlternateContent xmlns:mc="http://schemas.openxmlformats.org/markup-compatibility/2006">
              <mc:Choice xmlns:v="urn:schemas-microsoft-com:vml" Requires="v">
                <p:oleObj spid="_x0000_s10471" name="Equation" r:id="rId13" imgW="723600" imgH="228600" progId="Equation.DSMT4">
                  <p:embed/>
                </p:oleObj>
              </mc:Choice>
              <mc:Fallback>
                <p:oleObj name="Equation" r:id="rId13" imgW="723600" imgH="228600" progId="Equation.DSMT4">
                  <p:embed/>
                  <p:pic>
                    <p:nvPicPr>
                      <p:cNvPr id="0" name="对象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552" y="3068960"/>
                        <a:ext cx="1512887"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580188252"/>
              </p:ext>
            </p:extLst>
          </p:nvPr>
        </p:nvGraphicFramePr>
        <p:xfrm>
          <a:off x="3347864" y="3140968"/>
          <a:ext cx="432048" cy="304975"/>
        </p:xfrm>
        <a:graphic>
          <a:graphicData uri="http://schemas.openxmlformats.org/presentationml/2006/ole">
            <mc:AlternateContent xmlns:mc="http://schemas.openxmlformats.org/markup-compatibility/2006">
              <mc:Choice xmlns:v="urn:schemas-microsoft-com:vml" Requires="v">
                <p:oleObj spid="_x0000_s10472" name="Equation" r:id="rId15" imgW="215640" imgH="152280" progId="Equation.DSMT4">
                  <p:embed/>
                </p:oleObj>
              </mc:Choice>
              <mc:Fallback>
                <p:oleObj name="Equation" r:id="rId15" imgW="215640" imgH="152280" progId="Equation.DSMT4">
                  <p:embed/>
                  <p:pic>
                    <p:nvPicPr>
                      <p:cNvPr id="0" name=""/>
                      <p:cNvPicPr/>
                      <p:nvPr/>
                    </p:nvPicPr>
                    <p:blipFill>
                      <a:blip r:embed="rId16"/>
                      <a:stretch>
                        <a:fillRect/>
                      </a:stretch>
                    </p:blipFill>
                    <p:spPr>
                      <a:xfrm>
                        <a:off x="3347864" y="3140968"/>
                        <a:ext cx="432048" cy="304975"/>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217458692"/>
              </p:ext>
            </p:extLst>
          </p:nvPr>
        </p:nvGraphicFramePr>
        <p:xfrm>
          <a:off x="1691680" y="3933056"/>
          <a:ext cx="6336704" cy="792088"/>
        </p:xfrm>
        <a:graphic>
          <a:graphicData uri="http://schemas.openxmlformats.org/presentationml/2006/ole">
            <mc:AlternateContent xmlns:mc="http://schemas.openxmlformats.org/markup-compatibility/2006">
              <mc:Choice xmlns:v="urn:schemas-microsoft-com:vml" Requires="v">
                <p:oleObj spid="_x0000_s10473" name="Equation" r:id="rId17" imgW="3860640" imgH="482400" progId="Equation.DSMT4">
                  <p:embed/>
                </p:oleObj>
              </mc:Choice>
              <mc:Fallback>
                <p:oleObj name="Equation" r:id="rId17" imgW="3860640" imgH="482400" progId="Equation.DSMT4">
                  <p:embed/>
                  <p:pic>
                    <p:nvPicPr>
                      <p:cNvPr id="0" name=""/>
                      <p:cNvPicPr/>
                      <p:nvPr/>
                    </p:nvPicPr>
                    <p:blipFill>
                      <a:blip r:embed="rId18"/>
                      <a:stretch>
                        <a:fillRect/>
                      </a:stretch>
                    </p:blipFill>
                    <p:spPr>
                      <a:xfrm>
                        <a:off x="1691680" y="3933056"/>
                        <a:ext cx="6336704" cy="792088"/>
                      </a:xfrm>
                      <a:prstGeom prst="rect">
                        <a:avLst/>
                      </a:prstGeom>
                    </p:spPr>
                  </p:pic>
                </p:oleObj>
              </mc:Fallback>
            </mc:AlternateContent>
          </a:graphicData>
        </a:graphic>
      </p:graphicFrame>
    </p:spTree>
    <p:extLst>
      <p:ext uri="{BB962C8B-B14F-4D97-AF65-F5344CB8AC3E}">
        <p14:creationId xmlns:p14="http://schemas.microsoft.com/office/powerpoint/2010/main" val="3661608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a:t>
            </a:r>
          </a:p>
        </p:txBody>
      </p:sp>
      <p:sp>
        <p:nvSpPr>
          <p:cNvPr id="3" name="内容占位符 2"/>
          <p:cNvSpPr>
            <a:spLocks noGrp="1"/>
          </p:cNvSpPr>
          <p:nvPr>
            <p:ph idx="1"/>
          </p:nvPr>
        </p:nvSpPr>
        <p:spPr/>
        <p:txBody>
          <a:bodyPr/>
          <a:lstStyle/>
          <a:p>
            <a:r>
              <a:rPr lang="zh-CN" altLang="en-US" dirty="0"/>
              <a:t>例题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267683332"/>
              </p:ext>
            </p:extLst>
          </p:nvPr>
        </p:nvGraphicFramePr>
        <p:xfrm>
          <a:off x="1259632" y="1772816"/>
          <a:ext cx="5472608" cy="2018137"/>
        </p:xfrm>
        <a:graphic>
          <a:graphicData uri="http://schemas.openxmlformats.org/presentationml/2006/ole">
            <mc:AlternateContent xmlns:mc="http://schemas.openxmlformats.org/markup-compatibility/2006">
              <mc:Choice xmlns:v="urn:schemas-microsoft-com:vml" Requires="v">
                <p:oleObj spid="_x0000_s11314" name="Equation" r:id="rId3" imgW="3822480" imgH="1409400" progId="Equation.DSMT4">
                  <p:embed/>
                </p:oleObj>
              </mc:Choice>
              <mc:Fallback>
                <p:oleObj name="Equation" r:id="rId3" imgW="3822480" imgH="1409400" progId="Equation.DSMT4">
                  <p:embed/>
                  <p:pic>
                    <p:nvPicPr>
                      <p:cNvPr id="0" name=""/>
                      <p:cNvPicPr/>
                      <p:nvPr/>
                    </p:nvPicPr>
                    <p:blipFill>
                      <a:blip r:embed="rId4"/>
                      <a:stretch>
                        <a:fillRect/>
                      </a:stretch>
                    </p:blipFill>
                    <p:spPr>
                      <a:xfrm>
                        <a:off x="1259632" y="1772816"/>
                        <a:ext cx="5472608" cy="201813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66022547"/>
              </p:ext>
            </p:extLst>
          </p:nvPr>
        </p:nvGraphicFramePr>
        <p:xfrm>
          <a:off x="179512" y="3861048"/>
          <a:ext cx="8437643" cy="864096"/>
        </p:xfrm>
        <a:graphic>
          <a:graphicData uri="http://schemas.openxmlformats.org/presentationml/2006/ole">
            <mc:AlternateContent xmlns:mc="http://schemas.openxmlformats.org/markup-compatibility/2006">
              <mc:Choice xmlns:v="urn:schemas-microsoft-com:vml" Requires="v">
                <p:oleObj spid="_x0000_s11315" name="Equation" r:id="rId5" imgW="4216320" imgH="431640" progId="Equation.DSMT4">
                  <p:embed/>
                </p:oleObj>
              </mc:Choice>
              <mc:Fallback>
                <p:oleObj name="Equation" r:id="rId5" imgW="4216320" imgH="431640" progId="Equation.DSMT4">
                  <p:embed/>
                  <p:pic>
                    <p:nvPicPr>
                      <p:cNvPr id="0" name=""/>
                      <p:cNvPicPr/>
                      <p:nvPr/>
                    </p:nvPicPr>
                    <p:blipFill>
                      <a:blip r:embed="rId6"/>
                      <a:stretch>
                        <a:fillRect/>
                      </a:stretch>
                    </p:blipFill>
                    <p:spPr>
                      <a:xfrm>
                        <a:off x="179512" y="3861048"/>
                        <a:ext cx="8437643" cy="864096"/>
                      </a:xfrm>
                      <a:prstGeom prst="rect">
                        <a:avLst/>
                      </a:prstGeom>
                    </p:spPr>
                  </p:pic>
                </p:oleObj>
              </mc:Fallback>
            </mc:AlternateContent>
          </a:graphicData>
        </a:graphic>
      </p:graphicFrame>
    </p:spTree>
    <p:extLst>
      <p:ext uri="{BB962C8B-B14F-4D97-AF65-F5344CB8AC3E}">
        <p14:creationId xmlns:p14="http://schemas.microsoft.com/office/powerpoint/2010/main" val="215117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同解问题</a:t>
            </a:r>
          </a:p>
        </p:txBody>
      </p:sp>
      <p:sp>
        <p:nvSpPr>
          <p:cNvPr id="9" name="TextBox 8"/>
          <p:cNvSpPr txBox="1"/>
          <p:nvPr/>
        </p:nvSpPr>
        <p:spPr>
          <a:xfrm>
            <a:off x="971600" y="1484784"/>
            <a:ext cx="5832648" cy="4801314"/>
          </a:xfrm>
          <a:prstGeom prst="rect">
            <a:avLst/>
          </a:prstGeom>
          <a:noFill/>
        </p:spPr>
        <p:txBody>
          <a:bodyPr wrap="square" rtlCol="0">
            <a:spAutoFit/>
          </a:bodyPr>
          <a:lstStyle/>
          <a:p>
            <a:r>
              <a:rPr lang="en-US" altLang="zh-CN" dirty="0"/>
              <a:t>      1</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     2.</a:t>
            </a:r>
          </a:p>
          <a:p>
            <a:r>
              <a:rPr lang="en-US" altLang="zh-CN" dirty="0"/>
              <a:t>2014.</a:t>
            </a:r>
            <a:r>
              <a:rPr lang="zh-CN" altLang="en-US" dirty="0"/>
              <a:t>五</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graphicFrame>
        <p:nvGraphicFramePr>
          <p:cNvPr id="11" name="对象 10"/>
          <p:cNvGraphicFramePr>
            <a:graphicFrameLocks noChangeAspect="1"/>
          </p:cNvGraphicFramePr>
          <p:nvPr>
            <p:extLst>
              <p:ext uri="{D42A27DB-BD31-4B8C-83A1-F6EECF244321}">
                <p14:modId xmlns:p14="http://schemas.microsoft.com/office/powerpoint/2010/main" val="387592131"/>
              </p:ext>
            </p:extLst>
          </p:nvPr>
        </p:nvGraphicFramePr>
        <p:xfrm>
          <a:off x="1475656" y="1520788"/>
          <a:ext cx="6448952" cy="1080120"/>
        </p:xfrm>
        <a:graphic>
          <a:graphicData uri="http://schemas.openxmlformats.org/presentationml/2006/ole">
            <mc:AlternateContent xmlns:mc="http://schemas.openxmlformats.org/markup-compatibility/2006">
              <mc:Choice xmlns:v="urn:schemas-microsoft-com:vml" Requires="v">
                <p:oleObj spid="_x0000_s12360" name="Equation" r:id="rId3" imgW="2577960" imgH="431640" progId="Equation.DSMT4">
                  <p:embed/>
                </p:oleObj>
              </mc:Choice>
              <mc:Fallback>
                <p:oleObj name="Equation" r:id="rId3" imgW="2577960" imgH="431640" progId="Equation.DSMT4">
                  <p:embed/>
                  <p:pic>
                    <p:nvPicPr>
                      <p:cNvPr id="0" name=""/>
                      <p:cNvPicPr/>
                      <p:nvPr/>
                    </p:nvPicPr>
                    <p:blipFill>
                      <a:blip r:embed="rId4"/>
                      <a:stretch>
                        <a:fillRect/>
                      </a:stretch>
                    </p:blipFill>
                    <p:spPr>
                      <a:xfrm>
                        <a:off x="1475656" y="1520788"/>
                        <a:ext cx="6448952" cy="108012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797369987"/>
              </p:ext>
            </p:extLst>
          </p:nvPr>
        </p:nvGraphicFramePr>
        <p:xfrm>
          <a:off x="1547663" y="3212976"/>
          <a:ext cx="5642039" cy="864096"/>
        </p:xfrm>
        <a:graphic>
          <a:graphicData uri="http://schemas.openxmlformats.org/presentationml/2006/ole">
            <mc:AlternateContent xmlns:mc="http://schemas.openxmlformats.org/markup-compatibility/2006">
              <mc:Choice xmlns:v="urn:schemas-microsoft-com:vml" Requires="v">
                <p:oleObj spid="_x0000_s12361" name="Equation" r:id="rId5" imgW="2819160" imgH="431640" progId="Equation.DSMT4">
                  <p:embed/>
                </p:oleObj>
              </mc:Choice>
              <mc:Fallback>
                <p:oleObj name="Equation" r:id="rId5" imgW="2819160" imgH="431640" progId="Equation.DSMT4">
                  <p:embed/>
                  <p:pic>
                    <p:nvPicPr>
                      <p:cNvPr id="0" name=""/>
                      <p:cNvPicPr/>
                      <p:nvPr/>
                    </p:nvPicPr>
                    <p:blipFill>
                      <a:blip r:embed="rId6"/>
                      <a:stretch>
                        <a:fillRect/>
                      </a:stretch>
                    </p:blipFill>
                    <p:spPr>
                      <a:xfrm>
                        <a:off x="1547663" y="3212976"/>
                        <a:ext cx="5642039" cy="864096"/>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933242870"/>
              </p:ext>
            </p:extLst>
          </p:nvPr>
        </p:nvGraphicFramePr>
        <p:xfrm>
          <a:off x="982148" y="4077072"/>
          <a:ext cx="6942052" cy="2007855"/>
        </p:xfrm>
        <a:graphic>
          <a:graphicData uri="http://schemas.openxmlformats.org/presentationml/2006/ole">
            <mc:AlternateContent xmlns:mc="http://schemas.openxmlformats.org/markup-compatibility/2006">
              <mc:Choice xmlns:v="urn:schemas-microsoft-com:vml" Requires="v">
                <p:oleObj spid="_x0000_s12362" name="Equation" r:id="rId7" imgW="4127400" imgH="1193760" progId="Equation.DSMT4">
                  <p:embed/>
                </p:oleObj>
              </mc:Choice>
              <mc:Fallback>
                <p:oleObj name="Equation" r:id="rId7" imgW="4127400" imgH="1193760" progId="Equation.DSMT4">
                  <p:embed/>
                  <p:pic>
                    <p:nvPicPr>
                      <p:cNvPr id="0" name=""/>
                      <p:cNvPicPr/>
                      <p:nvPr/>
                    </p:nvPicPr>
                    <p:blipFill>
                      <a:blip r:embed="rId8"/>
                      <a:stretch>
                        <a:fillRect/>
                      </a:stretch>
                    </p:blipFill>
                    <p:spPr>
                      <a:xfrm>
                        <a:off x="982148" y="4077072"/>
                        <a:ext cx="6942052" cy="2007855"/>
                      </a:xfrm>
                      <a:prstGeom prst="rect">
                        <a:avLst/>
                      </a:prstGeom>
                    </p:spPr>
                  </p:pic>
                </p:oleObj>
              </mc:Fallback>
            </mc:AlternateContent>
          </a:graphicData>
        </a:graphic>
      </p:graphicFrame>
    </p:spTree>
    <p:extLst>
      <p:ext uri="{BB962C8B-B14F-4D97-AF65-F5344CB8AC3E}">
        <p14:creationId xmlns:p14="http://schemas.microsoft.com/office/powerpoint/2010/main" val="1844395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179512" y="188640"/>
                <a:ext cx="8712968" cy="3139321"/>
              </a:xfrm>
              <a:prstGeom prst="rect">
                <a:avLst/>
              </a:prstGeom>
              <a:noFill/>
            </p:spPr>
            <p:txBody>
              <a:bodyPr wrap="square" rtlCol="0">
                <a:spAutoFit/>
              </a:bodyPr>
              <a:lstStyle/>
              <a:p>
                <a:r>
                  <a:rPr lang="zh-CN" altLang="en-US" dirty="0"/>
                  <a:t>方程组</a:t>
                </a:r>
                <a:r>
                  <a:rPr lang="en-US" altLang="zh-CN" dirty="0"/>
                  <a:t>AX=</a:t>
                </a:r>
                <a14:m>
                  <m:oMath xmlns:m="http://schemas.openxmlformats.org/officeDocument/2006/math">
                    <m:r>
                      <a:rPr lang="zh-CN" altLang="en-US" i="1" smtClean="0">
                        <a:latin typeface="Cambria Math"/>
                      </a:rPr>
                      <m:t>𝛽</m:t>
                    </m:r>
                    <m:r>
                      <a:rPr lang="zh-CN" altLang="en-US" i="1">
                        <a:latin typeface="Cambria Math"/>
                      </a:rPr>
                      <m:t>有解</m:t>
                    </m:r>
                  </m:oMath>
                </a14:m>
                <a:r>
                  <a:rPr lang="zh-CN" altLang="en-US" dirty="0"/>
                  <a:t>的等价说法：</a:t>
                </a:r>
                <a:endParaRPr lang="en-US" altLang="zh-CN" dirty="0"/>
              </a:p>
              <a:p>
                <a:r>
                  <a:rPr lang="en-US" altLang="zh-CN" dirty="0"/>
                  <a:t>1</a:t>
                </a:r>
                <a:r>
                  <a:rPr lang="zh-CN" altLang="en-US" dirty="0"/>
                  <a:t>：</a:t>
                </a:r>
                <a:endParaRPr lang="en-US" altLang="zh-CN" dirty="0"/>
              </a:p>
              <a:p>
                <a:endParaRPr lang="en-US" altLang="zh-CN" dirty="0"/>
              </a:p>
              <a:p>
                <a:endParaRPr lang="en-US" altLang="zh-CN" dirty="0"/>
              </a:p>
              <a:p>
                <a:r>
                  <a:rPr lang="en-US" altLang="zh-CN" dirty="0"/>
                  <a:t>2</a:t>
                </a:r>
                <a:r>
                  <a:rPr lang="zh-CN" altLang="en-US" dirty="0"/>
                  <a:t>：</a:t>
                </a:r>
                <a:endParaRPr lang="en-US" altLang="zh-CN" dirty="0"/>
              </a:p>
              <a:p>
                <a:endParaRPr lang="en-US" altLang="zh-CN" dirty="0"/>
              </a:p>
              <a:p>
                <a:endParaRPr lang="en-US" altLang="zh-CN" dirty="0"/>
              </a:p>
              <a:p>
                <a:r>
                  <a:rPr lang="en-US" altLang="zh-CN" dirty="0"/>
                  <a:t>2011</a:t>
                </a:r>
                <a:r>
                  <a:rPr lang="zh-CN" altLang="en-US" dirty="0"/>
                  <a:t>：</a:t>
                </a:r>
                <a:endParaRPr lang="en-US" altLang="zh-CN" dirty="0"/>
              </a:p>
              <a:p>
                <a:endParaRPr lang="en-US" altLang="zh-CN" dirty="0"/>
              </a:p>
              <a:p>
                <a:endParaRPr lang="en-US" altLang="zh-CN" dirty="0"/>
              </a:p>
              <a:p>
                <a:endParaRPr lang="zh-CN" alt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79512" y="188640"/>
                <a:ext cx="8712968" cy="3139321"/>
              </a:xfrm>
              <a:prstGeom prst="rect">
                <a:avLst/>
              </a:prstGeom>
              <a:blipFill rotWithShape="1">
                <a:blip r:embed="rId3"/>
                <a:stretch>
                  <a:fillRect l="-559" t="-1359"/>
                </a:stretch>
              </a:blipFill>
            </p:spPr>
            <p:txBody>
              <a:bodyPr/>
              <a:lstStyle/>
              <a:p>
                <a:r>
                  <a:rPr lang="zh-CN" altLang="en-US">
                    <a:noFill/>
                  </a:rPr>
                  <a:t> </a:t>
                </a:r>
              </a:p>
            </p:txBody>
          </p:sp>
        </mc:Fallback>
      </mc:AlternateContent>
      <p:graphicFrame>
        <p:nvGraphicFramePr>
          <p:cNvPr id="6" name="对象 5"/>
          <p:cNvGraphicFramePr>
            <a:graphicFrameLocks noChangeAspect="1"/>
          </p:cNvGraphicFramePr>
          <p:nvPr>
            <p:extLst>
              <p:ext uri="{D42A27DB-BD31-4B8C-83A1-F6EECF244321}">
                <p14:modId xmlns:p14="http://schemas.microsoft.com/office/powerpoint/2010/main" val="1795665012"/>
              </p:ext>
            </p:extLst>
          </p:nvPr>
        </p:nvGraphicFramePr>
        <p:xfrm>
          <a:off x="539551" y="513832"/>
          <a:ext cx="5808177" cy="538903"/>
        </p:xfrm>
        <a:graphic>
          <a:graphicData uri="http://schemas.openxmlformats.org/presentationml/2006/ole">
            <mc:AlternateContent xmlns:mc="http://schemas.openxmlformats.org/markup-compatibility/2006">
              <mc:Choice xmlns:v="urn:schemas-microsoft-com:vml" Requires="v">
                <p:oleObj spid="_x0000_s13367" name="Equation" r:id="rId4" imgW="2463480" imgH="228600" progId="Equation.DSMT4">
                  <p:embed/>
                </p:oleObj>
              </mc:Choice>
              <mc:Fallback>
                <p:oleObj name="Equation" r:id="rId4" imgW="2463480" imgH="228600" progId="Equation.DSMT4">
                  <p:embed/>
                  <p:pic>
                    <p:nvPicPr>
                      <p:cNvPr id="0" name=""/>
                      <p:cNvPicPr/>
                      <p:nvPr/>
                    </p:nvPicPr>
                    <p:blipFill>
                      <a:blip r:embed="rId5"/>
                      <a:stretch>
                        <a:fillRect/>
                      </a:stretch>
                    </p:blipFill>
                    <p:spPr>
                      <a:xfrm>
                        <a:off x="539551" y="513832"/>
                        <a:ext cx="5808177" cy="53890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065073744"/>
              </p:ext>
            </p:extLst>
          </p:nvPr>
        </p:nvGraphicFramePr>
        <p:xfrm>
          <a:off x="539552" y="1340768"/>
          <a:ext cx="5616624" cy="510602"/>
        </p:xfrm>
        <a:graphic>
          <a:graphicData uri="http://schemas.openxmlformats.org/presentationml/2006/ole">
            <mc:AlternateContent xmlns:mc="http://schemas.openxmlformats.org/markup-compatibility/2006">
              <mc:Choice xmlns:v="urn:schemas-microsoft-com:vml" Requires="v">
                <p:oleObj spid="_x0000_s13368" name="Equation" r:id="rId6" imgW="2514600" imgH="228600" progId="Equation.DSMT4">
                  <p:embed/>
                </p:oleObj>
              </mc:Choice>
              <mc:Fallback>
                <p:oleObj name="Equation" r:id="rId6" imgW="2514600" imgH="228600" progId="Equation.DSMT4">
                  <p:embed/>
                  <p:pic>
                    <p:nvPicPr>
                      <p:cNvPr id="0" name=""/>
                      <p:cNvPicPr/>
                      <p:nvPr/>
                    </p:nvPicPr>
                    <p:blipFill>
                      <a:blip r:embed="rId7"/>
                      <a:stretch>
                        <a:fillRect/>
                      </a:stretch>
                    </p:blipFill>
                    <p:spPr>
                      <a:xfrm>
                        <a:off x="539552" y="1340768"/>
                        <a:ext cx="5616624" cy="51060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03073876"/>
              </p:ext>
            </p:extLst>
          </p:nvPr>
        </p:nvGraphicFramePr>
        <p:xfrm>
          <a:off x="1115615" y="2132855"/>
          <a:ext cx="6815214" cy="1296145"/>
        </p:xfrm>
        <a:graphic>
          <a:graphicData uri="http://schemas.openxmlformats.org/presentationml/2006/ole">
            <mc:AlternateContent xmlns:mc="http://schemas.openxmlformats.org/markup-compatibility/2006">
              <mc:Choice xmlns:v="urn:schemas-microsoft-com:vml" Requires="v">
                <p:oleObj spid="_x0000_s13369" name="Equation" r:id="rId8" imgW="4140000" imgH="787320" progId="Equation.DSMT4">
                  <p:embed/>
                </p:oleObj>
              </mc:Choice>
              <mc:Fallback>
                <p:oleObj name="Equation" r:id="rId8" imgW="4140000" imgH="787320" progId="Equation.DSMT4">
                  <p:embed/>
                  <p:pic>
                    <p:nvPicPr>
                      <p:cNvPr id="0" name=""/>
                      <p:cNvPicPr/>
                      <p:nvPr/>
                    </p:nvPicPr>
                    <p:blipFill>
                      <a:blip r:embed="rId9"/>
                      <a:stretch>
                        <a:fillRect/>
                      </a:stretch>
                    </p:blipFill>
                    <p:spPr>
                      <a:xfrm>
                        <a:off x="1115615" y="2132855"/>
                        <a:ext cx="6815214" cy="1296145"/>
                      </a:xfrm>
                      <a:prstGeom prst="rect">
                        <a:avLst/>
                      </a:prstGeom>
                    </p:spPr>
                  </p:pic>
                </p:oleObj>
              </mc:Fallback>
            </mc:AlternateContent>
          </a:graphicData>
        </a:graphic>
      </p:graphicFrame>
    </p:spTree>
    <p:extLst>
      <p:ext uri="{BB962C8B-B14F-4D97-AF65-F5344CB8AC3E}">
        <p14:creationId xmlns:p14="http://schemas.microsoft.com/office/powerpoint/2010/main" val="860196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260648"/>
            <a:ext cx="8640960" cy="6463308"/>
          </a:xfrm>
          <a:prstGeom prst="rect">
            <a:avLst/>
          </a:prstGeom>
          <a:noFill/>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2891306150"/>
              </p:ext>
            </p:extLst>
          </p:nvPr>
        </p:nvGraphicFramePr>
        <p:xfrm>
          <a:off x="539552" y="548679"/>
          <a:ext cx="5688632" cy="2104331"/>
        </p:xfrm>
        <a:graphic>
          <a:graphicData uri="http://schemas.openxmlformats.org/presentationml/2006/ole">
            <mc:AlternateContent xmlns:mc="http://schemas.openxmlformats.org/markup-compatibility/2006">
              <mc:Choice xmlns:v="urn:schemas-microsoft-com:vml" Requires="v">
                <p:oleObj spid="_x0000_s14357" name="Equation" r:id="rId3" imgW="3124080" imgH="1155600" progId="Equation.DSMT4">
                  <p:embed/>
                </p:oleObj>
              </mc:Choice>
              <mc:Fallback>
                <p:oleObj name="Equation" r:id="rId3" imgW="3124080" imgH="1155600" progId="Equation.DSMT4">
                  <p:embed/>
                  <p:pic>
                    <p:nvPicPr>
                      <p:cNvPr id="0" name=""/>
                      <p:cNvPicPr/>
                      <p:nvPr/>
                    </p:nvPicPr>
                    <p:blipFill>
                      <a:blip r:embed="rId4"/>
                      <a:stretch>
                        <a:fillRect/>
                      </a:stretch>
                    </p:blipFill>
                    <p:spPr>
                      <a:xfrm>
                        <a:off x="539552" y="548679"/>
                        <a:ext cx="5688632" cy="2104331"/>
                      </a:xfrm>
                      <a:prstGeom prst="rect">
                        <a:avLst/>
                      </a:prstGeom>
                    </p:spPr>
                  </p:pic>
                </p:oleObj>
              </mc:Fallback>
            </mc:AlternateContent>
          </a:graphicData>
        </a:graphic>
      </p:graphicFrame>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150404" y="296652"/>
            <a:ext cx="2016224" cy="7272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3264039" y="-457521"/>
            <a:ext cx="2290665" cy="9055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84" y="2924944"/>
            <a:ext cx="9091602" cy="234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754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ppt_x"/>
                                          </p:val>
                                        </p:tav>
                                        <p:tav tm="100000">
                                          <p:val>
                                            <p:strVal val="#ppt_x"/>
                                          </p:val>
                                        </p:tav>
                                      </p:tavLst>
                                    </p:anim>
                                    <p:anim calcmode="lin" valueType="num">
                                      <p:cBhvr additive="base">
                                        <p:cTn id="8"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39"/>
                                        </p:tgtEl>
                                        <p:attrNameLst>
                                          <p:attrName>style.visibility</p:attrName>
                                        </p:attrNameLst>
                                      </p:cBhvr>
                                      <p:to>
                                        <p:strVal val="visible"/>
                                      </p:to>
                                    </p:set>
                                    <p:anim calcmode="lin" valueType="num">
                                      <p:cBhvr additive="base">
                                        <p:cTn id="13" dur="500" fill="hold"/>
                                        <p:tgtEl>
                                          <p:spTgt spid="14339"/>
                                        </p:tgtEl>
                                        <p:attrNameLst>
                                          <p:attrName>ppt_x</p:attrName>
                                        </p:attrNameLst>
                                      </p:cBhvr>
                                      <p:tavLst>
                                        <p:tav tm="0">
                                          <p:val>
                                            <p:strVal val="#ppt_x"/>
                                          </p:val>
                                        </p:tav>
                                        <p:tav tm="100000">
                                          <p:val>
                                            <p:strVal val="#ppt_x"/>
                                          </p:val>
                                        </p:tav>
                                      </p:tavLst>
                                    </p:anim>
                                    <p:anim calcmode="lin" valueType="num">
                                      <p:cBhvr additive="base">
                                        <p:cTn id="14"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40"/>
                                        </p:tgtEl>
                                        <p:attrNameLst>
                                          <p:attrName>style.visibility</p:attrName>
                                        </p:attrNameLst>
                                      </p:cBhvr>
                                      <p:to>
                                        <p:strVal val="visible"/>
                                      </p:to>
                                    </p:set>
                                    <p:anim calcmode="lin" valueType="num">
                                      <p:cBhvr additive="base">
                                        <p:cTn id="19" dur="500" fill="hold"/>
                                        <p:tgtEl>
                                          <p:spTgt spid="14340"/>
                                        </p:tgtEl>
                                        <p:attrNameLst>
                                          <p:attrName>ppt_x</p:attrName>
                                        </p:attrNameLst>
                                      </p:cBhvr>
                                      <p:tavLst>
                                        <p:tav tm="0">
                                          <p:val>
                                            <p:strVal val="#ppt_x"/>
                                          </p:val>
                                        </p:tav>
                                        <p:tav tm="100000">
                                          <p:val>
                                            <p:strVal val="#ppt_x"/>
                                          </p:val>
                                        </p:tav>
                                      </p:tavLst>
                                    </p:anim>
                                    <p:anim calcmode="lin" valueType="num">
                                      <p:cBhvr additive="base">
                                        <p:cTn id="20"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第六章</a:t>
            </a:r>
          </a:p>
        </p:txBody>
      </p:sp>
      <p:sp>
        <p:nvSpPr>
          <p:cNvPr id="3" name="内容占位符 2"/>
          <p:cNvSpPr>
            <a:spLocks noGrp="1"/>
          </p:cNvSpPr>
          <p:nvPr>
            <p:ph idx="1"/>
          </p:nvPr>
        </p:nvSpPr>
        <p:spPr/>
        <p:txBody>
          <a:bodyPr/>
          <a:lstStyle/>
          <a:p>
            <a:r>
              <a:rPr lang="zh-CN" altLang="en-US" dirty="0">
                <a:solidFill>
                  <a:srgbClr val="FF0000"/>
                </a:solidFill>
              </a:rPr>
              <a:t>方阵</a:t>
            </a:r>
            <a:r>
              <a:rPr lang="en-US" altLang="zh-CN" dirty="0"/>
              <a:t>A</a:t>
            </a:r>
            <a:r>
              <a:rPr lang="zh-CN" altLang="en-US" dirty="0"/>
              <a:t> ：</a:t>
            </a:r>
            <a:endParaRPr lang="en-US" altLang="zh-CN" dirty="0"/>
          </a:p>
          <a:p>
            <a:r>
              <a:rPr lang="zh-CN" altLang="en-US" dirty="0"/>
              <a:t>求特征值用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972101549"/>
              </p:ext>
            </p:extLst>
          </p:nvPr>
        </p:nvGraphicFramePr>
        <p:xfrm>
          <a:off x="1547664" y="1772816"/>
          <a:ext cx="1080120" cy="328732"/>
        </p:xfrm>
        <a:graphic>
          <a:graphicData uri="http://schemas.openxmlformats.org/presentationml/2006/ole">
            <mc:AlternateContent xmlns:mc="http://schemas.openxmlformats.org/markup-compatibility/2006">
              <mc:Choice xmlns:v="urn:schemas-microsoft-com:vml" Requires="v">
                <p:oleObj spid="_x0000_s15432" name="Equation" r:id="rId3" imgW="583920" imgH="177480" progId="Equation.DSMT4">
                  <p:embed/>
                </p:oleObj>
              </mc:Choice>
              <mc:Fallback>
                <p:oleObj name="Equation" r:id="rId3" imgW="583920" imgH="177480" progId="Equation.DSMT4">
                  <p:embed/>
                  <p:pic>
                    <p:nvPicPr>
                      <p:cNvPr id="0" name=""/>
                      <p:cNvPicPr/>
                      <p:nvPr/>
                    </p:nvPicPr>
                    <p:blipFill>
                      <a:blip r:embed="rId4"/>
                      <a:stretch>
                        <a:fillRect/>
                      </a:stretch>
                    </p:blipFill>
                    <p:spPr>
                      <a:xfrm>
                        <a:off x="1547664" y="1772816"/>
                        <a:ext cx="1080120" cy="32873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65423576"/>
              </p:ext>
            </p:extLst>
          </p:nvPr>
        </p:nvGraphicFramePr>
        <p:xfrm>
          <a:off x="1979712" y="2204864"/>
          <a:ext cx="1008112" cy="360040"/>
        </p:xfrm>
        <a:graphic>
          <a:graphicData uri="http://schemas.openxmlformats.org/presentationml/2006/ole">
            <mc:AlternateContent xmlns:mc="http://schemas.openxmlformats.org/markup-compatibility/2006">
              <mc:Choice xmlns:v="urn:schemas-microsoft-com:vml" Requires="v">
                <p:oleObj spid="_x0000_s15433" name="Equation" r:id="rId5" imgW="711000" imgH="253800" progId="Equation.DSMT4">
                  <p:embed/>
                </p:oleObj>
              </mc:Choice>
              <mc:Fallback>
                <p:oleObj name="Equation" r:id="rId5" imgW="711000" imgH="253800" progId="Equation.DSMT4">
                  <p:embed/>
                  <p:pic>
                    <p:nvPicPr>
                      <p:cNvPr id="0" name=""/>
                      <p:cNvPicPr/>
                      <p:nvPr/>
                    </p:nvPicPr>
                    <p:blipFill>
                      <a:blip r:embed="rId6"/>
                      <a:stretch>
                        <a:fillRect/>
                      </a:stretch>
                    </p:blipFill>
                    <p:spPr>
                      <a:xfrm>
                        <a:off x="1979712" y="2204864"/>
                        <a:ext cx="1008112" cy="36004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61961874"/>
              </p:ext>
            </p:extLst>
          </p:nvPr>
        </p:nvGraphicFramePr>
        <p:xfrm>
          <a:off x="539552" y="2636912"/>
          <a:ext cx="5826963" cy="1080120"/>
        </p:xfrm>
        <a:graphic>
          <a:graphicData uri="http://schemas.openxmlformats.org/presentationml/2006/ole">
            <mc:AlternateContent xmlns:mc="http://schemas.openxmlformats.org/markup-compatibility/2006">
              <mc:Choice xmlns:v="urn:schemas-microsoft-com:vml" Requires="v">
                <p:oleObj spid="_x0000_s15434" name="Equation" r:id="rId7" imgW="2603160" imgH="482400" progId="Equation.DSMT4">
                  <p:embed/>
                </p:oleObj>
              </mc:Choice>
              <mc:Fallback>
                <p:oleObj name="Equation" r:id="rId7" imgW="2603160" imgH="482400" progId="Equation.DSMT4">
                  <p:embed/>
                  <p:pic>
                    <p:nvPicPr>
                      <p:cNvPr id="0" name=""/>
                      <p:cNvPicPr/>
                      <p:nvPr/>
                    </p:nvPicPr>
                    <p:blipFill>
                      <a:blip r:embed="rId8"/>
                      <a:stretch>
                        <a:fillRect/>
                      </a:stretch>
                    </p:blipFill>
                    <p:spPr>
                      <a:xfrm>
                        <a:off x="539552" y="2636912"/>
                        <a:ext cx="5826963" cy="108012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797858680"/>
              </p:ext>
            </p:extLst>
          </p:nvPr>
        </p:nvGraphicFramePr>
        <p:xfrm>
          <a:off x="611560" y="3717032"/>
          <a:ext cx="3312368" cy="1472164"/>
        </p:xfrm>
        <a:graphic>
          <a:graphicData uri="http://schemas.openxmlformats.org/presentationml/2006/ole">
            <mc:AlternateContent xmlns:mc="http://schemas.openxmlformats.org/markup-compatibility/2006">
              <mc:Choice xmlns:v="urn:schemas-microsoft-com:vml" Requires="v">
                <p:oleObj spid="_x0000_s15435" name="Equation" r:id="rId9" imgW="1600200" imgH="711000" progId="Equation.DSMT4">
                  <p:embed/>
                </p:oleObj>
              </mc:Choice>
              <mc:Fallback>
                <p:oleObj name="Equation" r:id="rId9" imgW="1600200" imgH="711000" progId="Equation.DSMT4">
                  <p:embed/>
                  <p:pic>
                    <p:nvPicPr>
                      <p:cNvPr id="0" name=""/>
                      <p:cNvPicPr/>
                      <p:nvPr/>
                    </p:nvPicPr>
                    <p:blipFill>
                      <a:blip r:embed="rId10"/>
                      <a:stretch>
                        <a:fillRect/>
                      </a:stretch>
                    </p:blipFill>
                    <p:spPr>
                      <a:xfrm>
                        <a:off x="611560" y="3717032"/>
                        <a:ext cx="3312368" cy="1472164"/>
                      </a:xfrm>
                      <a:prstGeom prst="rect">
                        <a:avLst/>
                      </a:prstGeom>
                    </p:spPr>
                  </p:pic>
                </p:oleObj>
              </mc:Fallback>
            </mc:AlternateContent>
          </a:graphicData>
        </a:graphic>
      </p:graphicFrame>
    </p:spTree>
    <p:extLst>
      <p:ext uri="{BB962C8B-B14F-4D97-AF65-F5344CB8AC3E}">
        <p14:creationId xmlns:p14="http://schemas.microsoft.com/office/powerpoint/2010/main" val="4157466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647088864"/>
              </p:ext>
            </p:extLst>
          </p:nvPr>
        </p:nvGraphicFramePr>
        <p:xfrm>
          <a:off x="467544" y="404664"/>
          <a:ext cx="7290810" cy="1080120"/>
        </p:xfrm>
        <a:graphic>
          <a:graphicData uri="http://schemas.openxmlformats.org/presentationml/2006/ole">
            <mc:AlternateContent xmlns:mc="http://schemas.openxmlformats.org/markup-compatibility/2006">
              <mc:Choice xmlns:v="urn:schemas-microsoft-com:vml" Requires="v">
                <p:oleObj spid="_x0000_s16402" name="Equation" r:id="rId3" imgW="3085920" imgH="457200" progId="Equation.DSMT4">
                  <p:embed/>
                </p:oleObj>
              </mc:Choice>
              <mc:Fallback>
                <p:oleObj name="Equation" r:id="rId3" imgW="3085920" imgH="457200" progId="Equation.DSMT4">
                  <p:embed/>
                  <p:pic>
                    <p:nvPicPr>
                      <p:cNvPr id="0" name=""/>
                      <p:cNvPicPr/>
                      <p:nvPr/>
                    </p:nvPicPr>
                    <p:blipFill>
                      <a:blip r:embed="rId4"/>
                      <a:stretch>
                        <a:fillRect/>
                      </a:stretch>
                    </p:blipFill>
                    <p:spPr>
                      <a:xfrm>
                        <a:off x="467544" y="404664"/>
                        <a:ext cx="7290810" cy="1080120"/>
                      </a:xfrm>
                      <a:prstGeom prst="rect">
                        <a:avLst/>
                      </a:prstGeom>
                    </p:spPr>
                  </p:pic>
                </p:oleObj>
              </mc:Fallback>
            </mc:AlternateContent>
          </a:graphicData>
        </a:graphic>
      </p:graphicFrame>
      <p:sp>
        <p:nvSpPr>
          <p:cNvPr id="4" name="TextBox 3"/>
          <p:cNvSpPr txBox="1"/>
          <p:nvPr/>
        </p:nvSpPr>
        <p:spPr>
          <a:xfrm>
            <a:off x="179512" y="1988840"/>
            <a:ext cx="7344816" cy="2031325"/>
          </a:xfrm>
          <a:prstGeom prst="rect">
            <a:avLst/>
          </a:prstGeom>
          <a:noFill/>
        </p:spPr>
        <p:txBody>
          <a:bodyPr wrap="square" rtlCol="0">
            <a:spAutoFit/>
          </a:bodyPr>
          <a:lstStyle/>
          <a:p>
            <a:r>
              <a:rPr lang="en-US" altLang="zh-CN" dirty="0"/>
              <a:t>2015.</a:t>
            </a:r>
            <a:r>
              <a:rPr lang="zh-CN" altLang="en-US" dirty="0"/>
              <a:t>填空</a:t>
            </a:r>
            <a:r>
              <a:rPr lang="en-US" altLang="zh-CN" dirty="0"/>
              <a:t>8     2013</a:t>
            </a:r>
            <a:r>
              <a:rPr lang="zh-CN" altLang="en-US" dirty="0"/>
              <a:t>填空</a:t>
            </a:r>
            <a:r>
              <a:rPr lang="en-US" altLang="zh-CN" dirty="0"/>
              <a:t>3    2011</a:t>
            </a:r>
            <a:r>
              <a:rPr lang="zh-CN" altLang="en-US" dirty="0"/>
              <a:t>填空</a:t>
            </a:r>
            <a:r>
              <a:rPr lang="en-US" altLang="zh-CN" dirty="0"/>
              <a:t>1</a:t>
            </a:r>
          </a:p>
          <a:p>
            <a:endParaRPr lang="en-US" altLang="zh-CN" dirty="0"/>
          </a:p>
          <a:p>
            <a:endParaRPr lang="en-US" altLang="zh-CN" dirty="0"/>
          </a:p>
          <a:p>
            <a:r>
              <a:rPr lang="zh-CN" altLang="en-US" dirty="0"/>
              <a:t>实对称阵</a:t>
            </a:r>
            <a:r>
              <a:rPr lang="en-US" altLang="zh-CN" dirty="0"/>
              <a:t>1.</a:t>
            </a:r>
            <a:r>
              <a:rPr lang="zh-CN" altLang="en-US" dirty="0"/>
              <a:t>特征值都是实数</a:t>
            </a:r>
            <a:endParaRPr lang="en-US" altLang="zh-CN" dirty="0"/>
          </a:p>
          <a:p>
            <a:r>
              <a:rPr lang="en-US" altLang="zh-CN" dirty="0"/>
              <a:t>               2.</a:t>
            </a:r>
            <a:r>
              <a:rPr lang="zh-CN" altLang="en-US" dirty="0"/>
              <a:t>对应于不同特征值的实特征向量正交</a:t>
            </a:r>
            <a:endParaRPr lang="en-US" altLang="zh-CN" dirty="0"/>
          </a:p>
          <a:p>
            <a:r>
              <a:rPr lang="en-US" altLang="zh-CN" dirty="0"/>
              <a:t>               3.</a:t>
            </a:r>
            <a:r>
              <a:rPr lang="zh-CN" altLang="en-US" dirty="0"/>
              <a:t>特征值的代数重数等于几何重数</a:t>
            </a:r>
            <a:endParaRPr lang="en-US" altLang="zh-CN" dirty="0"/>
          </a:p>
          <a:p>
            <a:r>
              <a:rPr lang="en-US" altLang="zh-CN" dirty="0"/>
              <a:t>               4.</a:t>
            </a:r>
            <a:r>
              <a:rPr lang="zh-CN" altLang="en-US" dirty="0"/>
              <a:t>能正交相似对角化</a:t>
            </a:r>
          </a:p>
        </p:txBody>
      </p:sp>
    </p:spTree>
    <p:extLst>
      <p:ext uri="{BB962C8B-B14F-4D97-AF65-F5344CB8AC3E}">
        <p14:creationId xmlns:p14="http://schemas.microsoft.com/office/powerpoint/2010/main" val="2030131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第七章</a:t>
            </a:r>
          </a:p>
        </p:txBody>
      </p:sp>
      <p:sp>
        <p:nvSpPr>
          <p:cNvPr id="3" name="内容占位符 2"/>
          <p:cNvSpPr>
            <a:spLocks noGrp="1"/>
          </p:cNvSpPr>
          <p:nvPr>
            <p:ph idx="1"/>
          </p:nvPr>
        </p:nvSpPr>
        <p:spPr/>
        <p:txBody>
          <a:bodyPr/>
          <a:lstStyle/>
          <a:p>
            <a:r>
              <a:rPr lang="zh-CN" altLang="en-US" dirty="0"/>
              <a:t>向量空间一定是线性空间    线性空间不单单只有线性空间</a:t>
            </a:r>
            <a:endParaRPr lang="en-US" altLang="zh-CN" dirty="0"/>
          </a:p>
          <a:p>
            <a:r>
              <a:rPr lang="zh-CN" altLang="en-US" dirty="0"/>
              <a:t>线性变换的矩阵表示：</a:t>
            </a:r>
            <a:endParaRPr lang="en-US" altLang="zh-CN" dirty="0"/>
          </a:p>
          <a:p>
            <a:r>
              <a:rPr lang="en-US" altLang="zh-CN" dirty="0"/>
              <a:t>2017.</a:t>
            </a:r>
            <a:r>
              <a:rPr lang="zh-CN" altLang="en-US" dirty="0"/>
              <a:t>填空</a:t>
            </a:r>
            <a:r>
              <a:rPr lang="en-US" altLang="zh-CN" dirty="0"/>
              <a:t>5</a:t>
            </a:r>
            <a:r>
              <a:rPr lang="zh-CN" altLang="en-US" dirty="0"/>
              <a:t>：已知            是线性空间</a:t>
            </a:r>
            <a:r>
              <a:rPr lang="en-US" altLang="zh-CN" dirty="0"/>
              <a:t>V</a:t>
            </a:r>
            <a:r>
              <a:rPr lang="zh-CN" altLang="en-US" dirty="0"/>
              <a:t>的基，</a:t>
            </a:r>
            <a:r>
              <a:rPr lang="en-US" altLang="zh-CN" dirty="0">
                <a:latin typeface="Monotype Corsiva" pitchFamily="66" charset="0"/>
              </a:rPr>
              <a:t>A</a:t>
            </a:r>
            <a:r>
              <a:rPr lang="zh-CN" altLang="en-US" dirty="0">
                <a:latin typeface="Monotype Corsiva" pitchFamily="66" charset="0"/>
              </a:rPr>
              <a:t>是</a:t>
            </a:r>
            <a:r>
              <a:rPr lang="en-US" altLang="zh-CN" dirty="0">
                <a:latin typeface="+mj-lt"/>
              </a:rPr>
              <a:t>V</a:t>
            </a:r>
            <a:r>
              <a:rPr lang="zh-CN" altLang="en-US" dirty="0">
                <a:latin typeface="+mj-lt"/>
              </a:rPr>
              <a:t>的一个线性变换，若</a:t>
            </a:r>
            <a:r>
              <a:rPr lang="en-US" altLang="zh-CN" dirty="0">
                <a:latin typeface="Monotype Corsiva" pitchFamily="66" charset="0"/>
              </a:rPr>
              <a:t>A</a:t>
            </a:r>
            <a:r>
              <a:rPr lang="zh-CN" altLang="en-US" dirty="0">
                <a:latin typeface="Monotype Corsiva" pitchFamily="66" charset="0"/>
              </a:rPr>
              <a:t>（   ）</a:t>
            </a:r>
            <a:r>
              <a:rPr lang="en-US" altLang="zh-CN" dirty="0">
                <a:latin typeface="Monotype Corsiva" pitchFamily="66" charset="0"/>
              </a:rPr>
              <a:t>=      </a:t>
            </a:r>
            <a:r>
              <a:rPr lang="zh-CN" altLang="en-US" dirty="0">
                <a:latin typeface="Monotype Corsiva" pitchFamily="66" charset="0"/>
              </a:rPr>
              <a:t>，</a:t>
            </a:r>
            <a:r>
              <a:rPr lang="en-US" altLang="zh-CN" dirty="0">
                <a:latin typeface="Monotype Corsiva" pitchFamily="66" charset="0"/>
              </a:rPr>
              <a:t> A</a:t>
            </a:r>
            <a:r>
              <a:rPr lang="zh-CN" altLang="en-US" dirty="0">
                <a:latin typeface="Monotype Corsiva" pitchFamily="66" charset="0"/>
              </a:rPr>
              <a:t>（          ）</a:t>
            </a:r>
            <a:r>
              <a:rPr lang="en-US" altLang="zh-CN" dirty="0">
                <a:latin typeface="Monotype Corsiva" pitchFamily="66" charset="0"/>
              </a:rPr>
              <a:t>=       </a:t>
            </a:r>
            <a:r>
              <a:rPr lang="zh-CN" altLang="en-US" dirty="0">
                <a:latin typeface="Monotype Corsiva" pitchFamily="66" charset="0"/>
              </a:rPr>
              <a:t>，则</a:t>
            </a:r>
            <a:r>
              <a:rPr lang="en-US" altLang="zh-CN" dirty="0">
                <a:latin typeface="Monotype Corsiva" pitchFamily="66" charset="0"/>
              </a:rPr>
              <a:t>A</a:t>
            </a:r>
            <a:r>
              <a:rPr lang="zh-CN" altLang="en-US" dirty="0">
                <a:latin typeface="Monotype Corsiva" pitchFamily="66" charset="0"/>
              </a:rPr>
              <a:t>关于</a:t>
            </a:r>
            <a:r>
              <a:rPr lang="en-US" altLang="zh-CN" dirty="0">
                <a:latin typeface="+mj-lt"/>
              </a:rPr>
              <a:t>V</a:t>
            </a:r>
            <a:r>
              <a:rPr lang="zh-CN" altLang="en-US" dirty="0">
                <a:latin typeface="+mj-lt"/>
              </a:rPr>
              <a:t>的基         的矩阵</a:t>
            </a:r>
            <a:r>
              <a:rPr lang="en-US" altLang="zh-CN" dirty="0">
                <a:latin typeface="+mj-lt"/>
              </a:rPr>
              <a:t>A=</a:t>
            </a:r>
            <a:r>
              <a:rPr lang="zh-CN" altLang="en-US" dirty="0">
                <a:latin typeface="+mj-lt"/>
              </a:rPr>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288975255"/>
              </p:ext>
            </p:extLst>
          </p:nvPr>
        </p:nvGraphicFramePr>
        <p:xfrm>
          <a:off x="2699792" y="2636912"/>
          <a:ext cx="648072" cy="353494"/>
        </p:xfrm>
        <a:graphic>
          <a:graphicData uri="http://schemas.openxmlformats.org/presentationml/2006/ole">
            <mc:AlternateContent xmlns:mc="http://schemas.openxmlformats.org/markup-compatibility/2006">
              <mc:Choice xmlns:v="urn:schemas-microsoft-com:vml" Requires="v">
                <p:oleObj spid="_x0000_s17502" name="Equation" r:id="rId3" imgW="419040" imgH="228600" progId="Equation.DSMT4">
                  <p:embed/>
                </p:oleObj>
              </mc:Choice>
              <mc:Fallback>
                <p:oleObj name="Equation" r:id="rId3" imgW="419040" imgH="228600" progId="Equation.DSMT4">
                  <p:embed/>
                  <p:pic>
                    <p:nvPicPr>
                      <p:cNvPr id="0" name=""/>
                      <p:cNvPicPr/>
                      <p:nvPr/>
                    </p:nvPicPr>
                    <p:blipFill>
                      <a:blip r:embed="rId4"/>
                      <a:stretch>
                        <a:fillRect/>
                      </a:stretch>
                    </p:blipFill>
                    <p:spPr>
                      <a:xfrm>
                        <a:off x="2699792" y="2636912"/>
                        <a:ext cx="648072" cy="35349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45132907"/>
              </p:ext>
            </p:extLst>
          </p:nvPr>
        </p:nvGraphicFramePr>
        <p:xfrm>
          <a:off x="1691680" y="2924944"/>
          <a:ext cx="288032" cy="432048"/>
        </p:xfrm>
        <a:graphic>
          <a:graphicData uri="http://schemas.openxmlformats.org/presentationml/2006/ole">
            <mc:AlternateContent xmlns:mc="http://schemas.openxmlformats.org/markup-compatibility/2006">
              <mc:Choice xmlns:v="urn:schemas-microsoft-com:vml" Requires="v">
                <p:oleObj spid="_x0000_s17503" name="Equation" r:id="rId5" imgW="152280" imgH="228600" progId="Equation.DSMT4">
                  <p:embed/>
                </p:oleObj>
              </mc:Choice>
              <mc:Fallback>
                <p:oleObj name="Equation" r:id="rId5" imgW="152280" imgH="228600" progId="Equation.DSMT4">
                  <p:embed/>
                  <p:pic>
                    <p:nvPicPr>
                      <p:cNvPr id="0" name=""/>
                      <p:cNvPicPr/>
                      <p:nvPr/>
                    </p:nvPicPr>
                    <p:blipFill>
                      <a:blip r:embed="rId6"/>
                      <a:stretch>
                        <a:fillRect/>
                      </a:stretch>
                    </p:blipFill>
                    <p:spPr>
                      <a:xfrm>
                        <a:off x="1691680" y="2924944"/>
                        <a:ext cx="288032" cy="43204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87952709"/>
              </p:ext>
            </p:extLst>
          </p:nvPr>
        </p:nvGraphicFramePr>
        <p:xfrm>
          <a:off x="2339752" y="2924944"/>
          <a:ext cx="288032" cy="432048"/>
        </p:xfrm>
        <a:graphic>
          <a:graphicData uri="http://schemas.openxmlformats.org/presentationml/2006/ole">
            <mc:AlternateContent xmlns:mc="http://schemas.openxmlformats.org/markup-compatibility/2006">
              <mc:Choice xmlns:v="urn:schemas-microsoft-com:vml" Requires="v">
                <p:oleObj spid="_x0000_s17504" name="Equation" r:id="rId7" imgW="152280" imgH="228600" progId="Equation.DSMT4">
                  <p:embed/>
                </p:oleObj>
              </mc:Choice>
              <mc:Fallback>
                <p:oleObj name="Equation" r:id="rId7" imgW="152280" imgH="228600" progId="Equation.DSMT4">
                  <p:embed/>
                  <p:pic>
                    <p:nvPicPr>
                      <p:cNvPr id="0" name=""/>
                      <p:cNvPicPr/>
                      <p:nvPr/>
                    </p:nvPicPr>
                    <p:blipFill>
                      <a:blip r:embed="rId6"/>
                      <a:stretch>
                        <a:fillRect/>
                      </a:stretch>
                    </p:blipFill>
                    <p:spPr>
                      <a:xfrm>
                        <a:off x="2339752" y="2924944"/>
                        <a:ext cx="288032" cy="43204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294649307"/>
              </p:ext>
            </p:extLst>
          </p:nvPr>
        </p:nvGraphicFramePr>
        <p:xfrm>
          <a:off x="3347864" y="2996951"/>
          <a:ext cx="576064" cy="314217"/>
        </p:xfrm>
        <a:graphic>
          <a:graphicData uri="http://schemas.openxmlformats.org/presentationml/2006/ole">
            <mc:AlternateContent xmlns:mc="http://schemas.openxmlformats.org/markup-compatibility/2006">
              <mc:Choice xmlns:v="urn:schemas-microsoft-com:vml" Requires="v">
                <p:oleObj spid="_x0000_s17505" name="Equation" r:id="rId8" imgW="419040" imgH="228600" progId="Equation.DSMT4">
                  <p:embed/>
                </p:oleObj>
              </mc:Choice>
              <mc:Fallback>
                <p:oleObj name="Equation" r:id="rId8" imgW="419040" imgH="228600" progId="Equation.DSMT4">
                  <p:embed/>
                  <p:pic>
                    <p:nvPicPr>
                      <p:cNvPr id="0" name=""/>
                      <p:cNvPicPr/>
                      <p:nvPr/>
                    </p:nvPicPr>
                    <p:blipFill>
                      <a:blip r:embed="rId9"/>
                      <a:stretch>
                        <a:fillRect/>
                      </a:stretch>
                    </p:blipFill>
                    <p:spPr>
                      <a:xfrm>
                        <a:off x="3347864" y="2996951"/>
                        <a:ext cx="576064" cy="31421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7605229"/>
              </p:ext>
            </p:extLst>
          </p:nvPr>
        </p:nvGraphicFramePr>
        <p:xfrm>
          <a:off x="4355976" y="2924944"/>
          <a:ext cx="360040" cy="498517"/>
        </p:xfrm>
        <a:graphic>
          <a:graphicData uri="http://schemas.openxmlformats.org/presentationml/2006/ole">
            <mc:AlternateContent xmlns:mc="http://schemas.openxmlformats.org/markup-compatibility/2006">
              <mc:Choice xmlns:v="urn:schemas-microsoft-com:vml" Requires="v">
                <p:oleObj spid="_x0000_s17506" name="Equation" r:id="rId10" imgW="164880" imgH="228600" progId="Equation.DSMT4">
                  <p:embed/>
                </p:oleObj>
              </mc:Choice>
              <mc:Fallback>
                <p:oleObj name="Equation" r:id="rId10" imgW="164880" imgH="228600" progId="Equation.DSMT4">
                  <p:embed/>
                  <p:pic>
                    <p:nvPicPr>
                      <p:cNvPr id="0" name=""/>
                      <p:cNvPicPr/>
                      <p:nvPr/>
                    </p:nvPicPr>
                    <p:blipFill>
                      <a:blip r:embed="rId11"/>
                      <a:stretch>
                        <a:fillRect/>
                      </a:stretch>
                    </p:blipFill>
                    <p:spPr>
                      <a:xfrm>
                        <a:off x="4355976" y="2924944"/>
                        <a:ext cx="360040" cy="49851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255590603"/>
              </p:ext>
            </p:extLst>
          </p:nvPr>
        </p:nvGraphicFramePr>
        <p:xfrm>
          <a:off x="6660232" y="2996952"/>
          <a:ext cx="660073" cy="360040"/>
        </p:xfrm>
        <a:graphic>
          <a:graphicData uri="http://schemas.openxmlformats.org/presentationml/2006/ole">
            <mc:AlternateContent xmlns:mc="http://schemas.openxmlformats.org/markup-compatibility/2006">
              <mc:Choice xmlns:v="urn:schemas-microsoft-com:vml" Requires="v">
                <p:oleObj spid="_x0000_s17507" name="Equation" r:id="rId12" imgW="419040" imgH="228600" progId="Equation.DSMT4">
                  <p:embed/>
                </p:oleObj>
              </mc:Choice>
              <mc:Fallback>
                <p:oleObj name="Equation" r:id="rId12" imgW="419040" imgH="228600" progId="Equation.DSMT4">
                  <p:embed/>
                  <p:pic>
                    <p:nvPicPr>
                      <p:cNvPr id="0" name=""/>
                      <p:cNvPicPr/>
                      <p:nvPr/>
                    </p:nvPicPr>
                    <p:blipFill>
                      <a:blip r:embed="rId13"/>
                      <a:stretch>
                        <a:fillRect/>
                      </a:stretch>
                    </p:blipFill>
                    <p:spPr>
                      <a:xfrm>
                        <a:off x="6660232" y="2996952"/>
                        <a:ext cx="660073" cy="360040"/>
                      </a:xfrm>
                      <a:prstGeom prst="rect">
                        <a:avLst/>
                      </a:prstGeom>
                    </p:spPr>
                  </p:pic>
                </p:oleObj>
              </mc:Fallback>
            </mc:AlternateContent>
          </a:graphicData>
        </a:graphic>
      </p:graphicFrame>
    </p:spTree>
    <p:extLst>
      <p:ext uri="{BB962C8B-B14F-4D97-AF65-F5344CB8AC3E}">
        <p14:creationId xmlns:p14="http://schemas.microsoft.com/office/powerpoint/2010/main" val="2088704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第八章</a:t>
            </a:r>
          </a:p>
        </p:txBody>
      </p:sp>
      <p:sp>
        <p:nvSpPr>
          <p:cNvPr id="5" name="文本占位符 4"/>
          <p:cNvSpPr>
            <a:spLocks noGrp="1"/>
          </p:cNvSpPr>
          <p:nvPr>
            <p:ph type="body" idx="1"/>
          </p:nvPr>
        </p:nvSpPr>
        <p:spPr/>
        <p:txBody>
          <a:bodyPr/>
          <a:lstStyle/>
          <a:p>
            <a:r>
              <a:rPr lang="zh-CN" altLang="en-US" dirty="0"/>
              <a:t>合同矩阵</a:t>
            </a:r>
          </a:p>
        </p:txBody>
      </p:sp>
      <p:sp>
        <p:nvSpPr>
          <p:cNvPr id="6" name="内容占位符 5"/>
          <p:cNvSpPr>
            <a:spLocks noGrp="1"/>
          </p:cNvSpPr>
          <p:nvPr>
            <p:ph sz="half" idx="2"/>
          </p:nvPr>
        </p:nvSpPr>
        <p:spPr/>
        <p:txBody>
          <a:bodyPr/>
          <a:lstStyle/>
          <a:p>
            <a:r>
              <a:rPr lang="en-US" altLang="zh-CN" dirty="0"/>
              <a:t>B=C’AC</a:t>
            </a:r>
          </a:p>
          <a:p>
            <a:r>
              <a:rPr lang="zh-CN" altLang="en-US" dirty="0"/>
              <a:t>实对称矩阵合同的充分必要条件正负惯性指数相同   一般不判断非对称阵是否合同（没有意义，期末真题里也不曾出现过）</a:t>
            </a:r>
            <a:endParaRPr lang="en-US" altLang="zh-CN" dirty="0"/>
          </a:p>
        </p:txBody>
      </p:sp>
      <p:sp>
        <p:nvSpPr>
          <p:cNvPr id="7" name="文本占位符 6"/>
          <p:cNvSpPr>
            <a:spLocks noGrp="1"/>
          </p:cNvSpPr>
          <p:nvPr>
            <p:ph type="body" sz="quarter" idx="3"/>
          </p:nvPr>
        </p:nvSpPr>
        <p:spPr/>
        <p:txBody>
          <a:bodyPr/>
          <a:lstStyle/>
          <a:p>
            <a:r>
              <a:rPr lang="zh-CN" altLang="en-US" dirty="0"/>
              <a:t>相似矩阵</a:t>
            </a:r>
          </a:p>
        </p:txBody>
      </p:sp>
      <p:sp>
        <p:nvSpPr>
          <p:cNvPr id="8" name="内容占位符 7"/>
          <p:cNvSpPr>
            <a:spLocks noGrp="1"/>
          </p:cNvSpPr>
          <p:nvPr>
            <p:ph sz="quarter" idx="4"/>
          </p:nvPr>
        </p:nvSpPr>
        <p:spPr/>
        <p:txBody>
          <a:bodyPr/>
          <a:lstStyle/>
          <a:p>
            <a:endParaRPr lang="en-US" altLang="zh-CN" dirty="0"/>
          </a:p>
          <a:p>
            <a:r>
              <a:rPr lang="zh-CN" altLang="en-US" dirty="0"/>
              <a:t>相似矩阵特征多项式相同，特征值相同。</a:t>
            </a:r>
            <a:endParaRPr lang="en-US" altLang="zh-CN" dirty="0"/>
          </a:p>
          <a:p>
            <a:r>
              <a:rPr lang="zh-CN" altLang="en-US" dirty="0"/>
              <a:t>若</a:t>
            </a:r>
            <a:r>
              <a:rPr lang="en-US" altLang="zh-CN" dirty="0"/>
              <a:t>A,B</a:t>
            </a:r>
            <a:r>
              <a:rPr lang="zh-CN" altLang="en-US" dirty="0"/>
              <a:t>相似，则</a:t>
            </a:r>
            <a:r>
              <a:rPr lang="en-US" altLang="zh-CN" dirty="0" err="1"/>
              <a:t>tr</a:t>
            </a:r>
            <a:r>
              <a:rPr lang="en-US" altLang="zh-CN" dirty="0"/>
              <a:t>(A)=</a:t>
            </a:r>
            <a:r>
              <a:rPr lang="en-US" altLang="zh-CN" dirty="0" err="1"/>
              <a:t>tr</a:t>
            </a:r>
            <a:r>
              <a:rPr lang="en-US" altLang="zh-CN" dirty="0"/>
              <a:t>(B)</a:t>
            </a:r>
            <a:r>
              <a:rPr lang="zh-CN" altLang="en-US" dirty="0"/>
              <a:t>且</a:t>
            </a:r>
            <a:endParaRPr lang="en-US" altLang="zh-CN" dirty="0"/>
          </a:p>
          <a:p>
            <a:endParaRPr lang="en-US" altLang="zh-CN" dirty="0"/>
          </a:p>
          <a:p>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3028086969"/>
              </p:ext>
            </p:extLst>
          </p:nvPr>
        </p:nvGraphicFramePr>
        <p:xfrm>
          <a:off x="5220072" y="2348880"/>
          <a:ext cx="2105030" cy="504056"/>
        </p:xfrm>
        <a:graphic>
          <a:graphicData uri="http://schemas.openxmlformats.org/presentationml/2006/ole">
            <mc:AlternateContent xmlns:mc="http://schemas.openxmlformats.org/markup-compatibility/2006">
              <mc:Choice xmlns:v="urn:schemas-microsoft-com:vml" Requires="v">
                <p:oleObj spid="_x0000_s18458" name="Equation" r:id="rId3" imgW="698400" imgH="190440" progId="Equation.DSMT4">
                  <p:embed/>
                </p:oleObj>
              </mc:Choice>
              <mc:Fallback>
                <p:oleObj name="Equation" r:id="rId3" imgW="698400" imgH="190440" progId="Equation.DSMT4">
                  <p:embed/>
                  <p:pic>
                    <p:nvPicPr>
                      <p:cNvPr id="0" name=""/>
                      <p:cNvPicPr/>
                      <p:nvPr/>
                    </p:nvPicPr>
                    <p:blipFill>
                      <a:blip r:embed="rId4"/>
                      <a:stretch>
                        <a:fillRect/>
                      </a:stretch>
                    </p:blipFill>
                    <p:spPr>
                      <a:xfrm>
                        <a:off x="5220072" y="2348880"/>
                        <a:ext cx="2105030" cy="504056"/>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713064190"/>
              </p:ext>
            </p:extLst>
          </p:nvPr>
        </p:nvGraphicFramePr>
        <p:xfrm>
          <a:off x="7020272" y="4077072"/>
          <a:ext cx="864096" cy="432048"/>
        </p:xfrm>
        <a:graphic>
          <a:graphicData uri="http://schemas.openxmlformats.org/presentationml/2006/ole">
            <mc:AlternateContent xmlns:mc="http://schemas.openxmlformats.org/markup-compatibility/2006">
              <mc:Choice xmlns:v="urn:schemas-microsoft-com:vml" Requires="v">
                <p:oleObj spid="_x0000_s18459" name="Equation" r:id="rId5" imgW="507960" imgH="253800" progId="Equation.DSMT4">
                  <p:embed/>
                </p:oleObj>
              </mc:Choice>
              <mc:Fallback>
                <p:oleObj name="Equation" r:id="rId5" imgW="507960" imgH="253800" progId="Equation.DSMT4">
                  <p:embed/>
                  <p:pic>
                    <p:nvPicPr>
                      <p:cNvPr id="0" name=""/>
                      <p:cNvPicPr/>
                      <p:nvPr/>
                    </p:nvPicPr>
                    <p:blipFill>
                      <a:blip r:embed="rId6"/>
                      <a:stretch>
                        <a:fillRect/>
                      </a:stretch>
                    </p:blipFill>
                    <p:spPr>
                      <a:xfrm>
                        <a:off x="7020272" y="4077072"/>
                        <a:ext cx="864096" cy="432048"/>
                      </a:xfrm>
                      <a:prstGeom prst="rect">
                        <a:avLst/>
                      </a:prstGeom>
                    </p:spPr>
                  </p:pic>
                </p:oleObj>
              </mc:Fallback>
            </mc:AlternateContent>
          </a:graphicData>
        </a:graphic>
      </p:graphicFrame>
    </p:spTree>
    <p:extLst>
      <p:ext uri="{BB962C8B-B14F-4D97-AF65-F5344CB8AC3E}">
        <p14:creationId xmlns:p14="http://schemas.microsoft.com/office/powerpoint/2010/main" val="313227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51520" y="476672"/>
                <a:ext cx="8424936" cy="3217676"/>
              </a:xfrm>
              <a:prstGeom prst="rect">
                <a:avLst/>
              </a:prstGeom>
              <a:noFill/>
            </p:spPr>
            <p:txBody>
              <a:bodyPr wrap="square" rtlCol="0">
                <a:spAutoFit/>
              </a:bodyPr>
              <a:lstStyle/>
              <a:p>
                <a:r>
                  <a:rPr lang="zh-CN" altLang="zh-CN" dirty="0"/>
                  <a:t>已知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3"/>
                                  <m:mcJc m:val="center"/>
                                </m:mcPr>
                              </m:mc>
                            </m:mcs>
                            <m:ctrlPr>
                              <a:rPr lang="zh-CN" altLang="zh-CN" i="1">
                                <a:latin typeface="Cambria Math" panose="02040503050406030204" pitchFamily="18" charset="0"/>
                              </a:rPr>
                            </m:ctrlPr>
                          </m:mPr>
                          <m:mr>
                            <m:e>
                              <m:r>
                                <a:rPr lang="en-US" altLang="zh-CN" i="1">
                                  <a:latin typeface="Cambria Math" panose="02040503050406030204" pitchFamily="18" charset="0"/>
                                </a:rPr>
                                <m:t>1</m:t>
                              </m:r>
                            </m:e>
                            <m:e>
                              <m:r>
                                <a:rPr lang="en-US" altLang="zh-CN" i="1">
                                  <a:latin typeface="Cambria Math" panose="02040503050406030204" pitchFamily="18" charset="0"/>
                                </a:rPr>
                                <m:t>1</m:t>
                              </m:r>
                            </m:e>
                            <m:e>
                              <m:r>
                                <a:rPr lang="en-US" altLang="zh-CN" i="1">
                                  <a:latin typeface="Cambria Math" panose="02040503050406030204" pitchFamily="18" charset="0"/>
                                </a:rPr>
                                <m:t>1</m:t>
                              </m:r>
                            </m:e>
                          </m:mr>
                          <m:mr>
                            <m:e>
                              <m:r>
                                <a:rPr lang="en-US" altLang="zh-CN" i="1">
                                  <a:latin typeface="Cambria Math" panose="02040503050406030204" pitchFamily="18" charset="0"/>
                                </a:rPr>
                                <m:t>1</m:t>
                              </m:r>
                            </m:e>
                            <m:e>
                              <m:r>
                                <a:rPr lang="en-US" altLang="zh-CN" i="1">
                                  <a:latin typeface="Cambria Math" panose="02040503050406030204" pitchFamily="18" charset="0"/>
                                </a:rPr>
                                <m:t>1</m:t>
                              </m:r>
                            </m:e>
                            <m:e>
                              <m:r>
                                <a:rPr lang="en-US" altLang="zh-CN" i="1">
                                  <a:latin typeface="Cambria Math" panose="02040503050406030204" pitchFamily="18" charset="0"/>
                                </a:rPr>
                                <m:t>1</m:t>
                              </m:r>
                            </m:e>
                          </m:mr>
                          <m:mr>
                            <m:e>
                              <m:r>
                                <a:rPr lang="en-US" altLang="zh-CN" i="1">
                                  <a:latin typeface="Cambria Math" panose="02040503050406030204" pitchFamily="18" charset="0"/>
                                </a:rPr>
                                <m:t>1</m:t>
                              </m:r>
                            </m:e>
                            <m:e>
                              <m:r>
                                <a:rPr lang="en-US" altLang="zh-CN" i="1">
                                  <a:latin typeface="Cambria Math" panose="02040503050406030204" pitchFamily="18" charset="0"/>
                                </a:rPr>
                                <m:t>1</m:t>
                              </m:r>
                            </m:e>
                            <m:e>
                              <m:r>
                                <a:rPr lang="en-US" altLang="zh-CN" i="1">
                                  <a:latin typeface="Cambria Math" panose="02040503050406030204" pitchFamily="18" charset="0"/>
                                </a:rPr>
                                <m:t>1</m:t>
                              </m:r>
                            </m:e>
                          </m:mr>
                        </m:m>
                      </m:e>
                    </m:d>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2</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3"/>
                                  <m:mcJc m:val="center"/>
                                </m:mcPr>
                              </m:mc>
                            </m:mcs>
                            <m:ctrlPr>
                              <a:rPr lang="zh-CN" altLang="zh-CN" i="1">
                                <a:latin typeface="Cambria Math" panose="02040503050406030204" pitchFamily="18" charset="0"/>
                              </a:rPr>
                            </m:ctrlPr>
                          </m:mPr>
                          <m:mr>
                            <m:e>
                              <m:r>
                                <a:rPr lang="en-US" altLang="zh-CN" i="1">
                                  <a:latin typeface="Cambria Math" panose="02040503050406030204" pitchFamily="18" charset="0"/>
                                </a:rPr>
                                <m:t>1</m:t>
                              </m:r>
                            </m:e>
                            <m:e>
                              <m:r>
                                <a:rPr lang="en-US" altLang="zh-CN" i="1">
                                  <a:latin typeface="Cambria Math" panose="02040503050406030204" pitchFamily="18" charset="0"/>
                                </a:rPr>
                                <m:t>0</m:t>
                              </m:r>
                            </m:e>
                            <m:e>
                              <m:r>
                                <a:rPr lang="en-US" altLang="zh-CN" i="1">
                                  <a:latin typeface="Cambria Math" panose="02040503050406030204" pitchFamily="18" charset="0"/>
                                </a:rPr>
                                <m:t>1</m:t>
                              </m:r>
                            </m:e>
                          </m:mr>
                          <m:m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0</m:t>
                              </m:r>
                            </m:e>
                          </m:mr>
                          <m:mr>
                            <m:e>
                              <m:r>
                                <a:rPr lang="en-US" altLang="zh-CN" i="1">
                                  <a:latin typeface="Cambria Math" panose="02040503050406030204" pitchFamily="18" charset="0"/>
                                </a:rPr>
                                <m:t>1</m:t>
                              </m:r>
                            </m:e>
                            <m:e>
                              <m:r>
                                <a:rPr lang="en-US" altLang="zh-CN" i="1">
                                  <a:latin typeface="Cambria Math" panose="02040503050406030204" pitchFamily="18" charset="0"/>
                                </a:rPr>
                                <m:t>0</m:t>
                              </m:r>
                            </m:e>
                            <m:e>
                              <m:r>
                                <a:rPr lang="en-US" altLang="zh-CN" i="1">
                                  <a:latin typeface="Cambria Math" panose="02040503050406030204" pitchFamily="18" charset="0"/>
                                </a:rPr>
                                <m:t>1</m:t>
                              </m:r>
                            </m:e>
                          </m:mr>
                        </m:m>
                      </m:e>
                    </m:d>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3</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3"/>
                                  <m:mcJc m:val="center"/>
                                </m:mcPr>
                              </m:mc>
                            </m:mcs>
                            <m:ctrlPr>
                              <a:rPr lang="zh-CN" altLang="zh-CN" i="1">
                                <a:latin typeface="Cambria Math" panose="02040503050406030204" pitchFamily="18" charset="0"/>
                              </a:rPr>
                            </m:ctrlPr>
                          </m:mPr>
                          <m:mr>
                            <m:e>
                              <m:r>
                                <a:rPr lang="en-US" altLang="zh-CN" i="1">
                                  <a:latin typeface="Cambria Math" panose="02040503050406030204" pitchFamily="18" charset="0"/>
                                </a:rPr>
                                <m:t>0</m:t>
                              </m:r>
                            </m:e>
                            <m:e>
                              <m:r>
                                <a:rPr lang="en-US" altLang="zh-CN" i="1">
                                  <a:latin typeface="Cambria Math" panose="02040503050406030204" pitchFamily="18" charset="0"/>
                                </a:rPr>
                                <m:t>1</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3</m:t>
                              </m:r>
                            </m:e>
                            <m:e>
                              <m:r>
                                <a:rPr lang="en-US" altLang="zh-CN" i="1">
                                  <a:latin typeface="Cambria Math" panose="02040503050406030204" pitchFamily="18" charset="0"/>
                                </a:rPr>
                                <m:t>0</m:t>
                              </m:r>
                            </m:e>
                          </m:mr>
                          <m:mr>
                            <m:e>
                              <m:r>
                                <a:rPr lang="en-US" altLang="zh-CN" i="1">
                                  <a:latin typeface="Cambria Math" panose="02040503050406030204" pitchFamily="18" charset="0"/>
                                </a:rPr>
                                <m:t>0</m:t>
                              </m:r>
                            </m:e>
                            <m:e>
                              <m:r>
                                <a:rPr lang="en-US" altLang="zh-CN" i="1">
                                  <a:latin typeface="Cambria Math" panose="02040503050406030204" pitchFamily="18" charset="0"/>
                                </a:rPr>
                                <m:t>1</m:t>
                              </m:r>
                            </m:e>
                            <m:e>
                              <m:r>
                                <a:rPr lang="en-US" altLang="zh-CN" i="1">
                                  <a:latin typeface="Cambria Math" panose="02040503050406030204" pitchFamily="18" charset="0"/>
                                </a:rPr>
                                <m:t>0</m:t>
                              </m:r>
                            </m:e>
                          </m:mr>
                        </m:m>
                      </m:e>
                    </m:d>
                    <m:r>
                      <a:rPr lang="zh-CN" altLang="en-US" b="0" i="1" smtClean="0">
                        <a:latin typeface="Cambria Math"/>
                      </a:rPr>
                      <m:t>哪</m:t>
                    </m:r>
                  </m:oMath>
                </a14:m>
                <a:r>
                  <a:rPr lang="zh-CN" altLang="en-US" dirty="0"/>
                  <a:t>两个相似哪两个合同</a:t>
                </a:r>
                <a:endParaRPr lang="en-US" altLang="zh-CN" dirty="0"/>
              </a:p>
              <a:p>
                <a:endParaRPr lang="en-US" altLang="zh-CN" dirty="0"/>
              </a:p>
              <a:p>
                <a:endParaRPr lang="en-US" altLang="zh-CN" dirty="0"/>
              </a:p>
              <a:p>
                <a:r>
                  <a:rPr lang="zh-CN" altLang="en-US" dirty="0"/>
                  <a:t>设</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𝐴</m:t>
                        </m:r>
                      </m:e>
                      <m:sub>
                        <m:r>
                          <a:rPr lang="en-US" altLang="zh-CN" i="1">
                            <a:latin typeface="Cambria Math"/>
                          </a:rPr>
                          <m:t>1</m:t>
                        </m:r>
                      </m:sub>
                    </m:sSub>
                    <m:r>
                      <a:rPr lang="en-US" altLang="zh-CN" i="1">
                        <a:latin typeface="Cambria Math"/>
                      </a:rPr>
                      <m:t>=</m:t>
                    </m:r>
                    <m:d>
                      <m:dPr>
                        <m:begChr m:val="["/>
                        <m:endChr m:val="]"/>
                        <m:ctrlPr>
                          <a:rPr lang="zh-CN" altLang="zh-CN" i="1">
                            <a:latin typeface="Cambria Math" panose="02040503050406030204" pitchFamily="18" charset="0"/>
                          </a:rPr>
                        </m:ctrlPr>
                      </m:dPr>
                      <m:e>
                        <m:m>
                          <m:mPr>
                            <m:mcs>
                              <m:mc>
                                <m:mcPr>
                                  <m:count m:val="3"/>
                                  <m:mcJc m:val="center"/>
                                </m:mcPr>
                              </m:mc>
                            </m:mcs>
                            <m:ctrlPr>
                              <a:rPr lang="zh-CN" altLang="zh-CN" i="1">
                                <a:latin typeface="Cambria Math" panose="02040503050406030204" pitchFamily="18" charset="0"/>
                              </a:rPr>
                            </m:ctrlPr>
                          </m:mPr>
                          <m:mr>
                            <m:e>
                              <m:r>
                                <a:rPr lang="en-US" altLang="zh-CN" i="1">
                                  <a:latin typeface="Cambria Math"/>
                                </a:rPr>
                                <m:t>1</m:t>
                              </m:r>
                            </m:e>
                            <m:e>
                              <m:r>
                                <a:rPr lang="en-US" altLang="zh-CN" i="1">
                                  <a:latin typeface="Cambria Math"/>
                                </a:rPr>
                                <m:t>1</m:t>
                              </m:r>
                            </m:e>
                            <m:e>
                              <m:r>
                                <a:rPr lang="en-US" altLang="zh-CN" i="1">
                                  <a:latin typeface="Cambria Math"/>
                                </a:rPr>
                                <m:t>1</m:t>
                              </m:r>
                            </m:e>
                          </m:mr>
                          <m:mr>
                            <m:e>
                              <m:r>
                                <a:rPr lang="en-US" altLang="zh-CN" i="1">
                                  <a:latin typeface="Cambria Math"/>
                                </a:rPr>
                                <m:t>1</m:t>
                              </m:r>
                            </m:e>
                            <m:e>
                              <m:r>
                                <a:rPr lang="en-US" altLang="zh-CN" i="1">
                                  <a:latin typeface="Cambria Math"/>
                                </a:rPr>
                                <m:t>1</m:t>
                              </m:r>
                            </m:e>
                            <m:e>
                              <m:r>
                                <a:rPr lang="en-US" altLang="zh-CN" i="1">
                                  <a:latin typeface="Cambria Math"/>
                                </a:rPr>
                                <m:t>1</m:t>
                              </m:r>
                            </m:e>
                          </m:mr>
                          <m:mr>
                            <m:e>
                              <m:r>
                                <a:rPr lang="en-US" altLang="zh-CN" i="1">
                                  <a:latin typeface="Cambria Math"/>
                                </a:rPr>
                                <m:t>1</m:t>
                              </m:r>
                            </m:e>
                            <m:e>
                              <m:r>
                                <a:rPr lang="en-US" altLang="zh-CN" i="1">
                                  <a:latin typeface="Cambria Math"/>
                                </a:rPr>
                                <m:t>1</m:t>
                              </m:r>
                            </m:e>
                            <m:e>
                              <m:r>
                                <a:rPr lang="en-US" altLang="zh-CN" i="1">
                                  <a:latin typeface="Cambria Math"/>
                                </a:rPr>
                                <m:t>1</m:t>
                              </m:r>
                            </m:e>
                          </m:mr>
                        </m:m>
                      </m:e>
                    </m:d>
                  </m:oMath>
                </a14:m>
                <a:r>
                  <a:rPr lang="en-US" altLang="zh-CN" dirty="0"/>
                  <a:t> B</a:t>
                </a:r>
                <a14:m>
                  <m:oMath xmlns:m="http://schemas.openxmlformats.org/officeDocument/2006/math">
                    <m:r>
                      <a:rPr lang="en-US" altLang="zh-CN" i="1">
                        <a:latin typeface="Cambria Math"/>
                      </a:rPr>
                      <m:t>=</m:t>
                    </m:r>
                    <m:d>
                      <m:dPr>
                        <m:begChr m:val="["/>
                        <m:endChr m:val="]"/>
                        <m:ctrlPr>
                          <a:rPr lang="zh-CN" altLang="zh-CN" i="1">
                            <a:latin typeface="Cambria Math" panose="02040503050406030204" pitchFamily="18" charset="0"/>
                          </a:rPr>
                        </m:ctrlPr>
                      </m:dPr>
                      <m:e>
                        <m:m>
                          <m:mPr>
                            <m:mcs>
                              <m:mc>
                                <m:mcPr>
                                  <m:count m:val="3"/>
                                  <m:mcJc m:val="center"/>
                                </m:mcPr>
                              </m:mc>
                            </m:mcs>
                            <m:ctrlPr>
                              <a:rPr lang="zh-CN" altLang="zh-CN" i="1">
                                <a:latin typeface="Cambria Math" panose="02040503050406030204" pitchFamily="18" charset="0"/>
                              </a:rPr>
                            </m:ctrlPr>
                          </m:mPr>
                          <m:mr>
                            <m:e>
                              <m:r>
                                <m:rPr>
                                  <m:brk m:alnAt="7"/>
                                </m:rPr>
                                <a:rPr lang="en-US" altLang="zh-CN" b="0" i="1" smtClean="0">
                                  <a:latin typeface="Cambria Math"/>
                                </a:rPr>
                                <m:t>2</m:t>
                              </m:r>
                            </m:e>
                            <m:e>
                              <m:r>
                                <a:rPr lang="en-US" altLang="zh-CN" b="0" i="1" smtClean="0">
                                  <a:latin typeface="Cambria Math"/>
                                </a:rPr>
                                <m:t>0</m:t>
                              </m:r>
                            </m:e>
                            <m:e>
                              <m:r>
                                <a:rPr lang="en-US" altLang="zh-CN" b="0" i="1" smtClean="0">
                                  <a:latin typeface="Cambria Math"/>
                                </a:rPr>
                                <m:t>2</m:t>
                              </m:r>
                            </m:e>
                          </m:mr>
                          <m:mr>
                            <m:e>
                              <m:r>
                                <a:rPr lang="en-US" altLang="zh-CN" b="0" i="1" smtClean="0">
                                  <a:latin typeface="Cambria Math"/>
                                </a:rPr>
                                <m:t>1</m:t>
                              </m:r>
                            </m:e>
                            <m:e>
                              <m:r>
                                <a:rPr lang="en-US" altLang="zh-CN" b="0" i="1" smtClean="0">
                                  <a:latin typeface="Cambria Math"/>
                                </a:rPr>
                                <m:t>0</m:t>
                              </m:r>
                            </m:e>
                            <m:e>
                              <m:r>
                                <a:rPr lang="en-US" altLang="zh-CN" i="1">
                                  <a:latin typeface="Cambria Math"/>
                                </a:rPr>
                                <m:t>1</m:t>
                              </m:r>
                            </m:e>
                          </m:mr>
                          <m:mr>
                            <m:e>
                              <m:r>
                                <a:rPr lang="en-US" altLang="zh-CN" i="1">
                                  <a:latin typeface="Cambria Math"/>
                                </a:rPr>
                                <m:t>1</m:t>
                              </m:r>
                            </m:e>
                            <m:e>
                              <m:r>
                                <a:rPr lang="en-US" altLang="zh-CN" b="0" i="1" smtClean="0">
                                  <a:latin typeface="Cambria Math"/>
                                </a:rPr>
                                <m:t>0</m:t>
                              </m:r>
                            </m:e>
                            <m:e>
                              <m:r>
                                <a:rPr lang="en-US" altLang="zh-CN" i="1">
                                  <a:latin typeface="Cambria Math"/>
                                </a:rPr>
                                <m:t>1</m:t>
                              </m:r>
                            </m:e>
                          </m:mr>
                        </m:m>
                      </m:e>
                    </m:d>
                  </m:oMath>
                </a14:m>
                <a:r>
                  <a:rPr lang="zh-CN" altLang="en-US" dirty="0"/>
                  <a:t>则（）</a:t>
                </a:r>
                <a:endParaRPr lang="en-US" altLang="zh-CN" dirty="0"/>
              </a:p>
              <a:p>
                <a:endParaRPr lang="en-US" altLang="zh-CN" dirty="0"/>
              </a:p>
              <a:p>
                <a:endParaRPr lang="en-US" altLang="zh-CN" dirty="0"/>
              </a:p>
              <a:p>
                <a:endParaRPr lang="en-US" altLang="zh-CN" dirty="0"/>
              </a:p>
              <a:p>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51520" y="476672"/>
                <a:ext cx="8424936" cy="3217676"/>
              </a:xfrm>
              <a:prstGeom prst="rect">
                <a:avLst/>
              </a:prstGeom>
              <a:blipFill rotWithShape="1">
                <a:blip r:embed="rId2"/>
                <a:stretch>
                  <a:fillRect l="-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8881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第一章</a:t>
            </a:r>
          </a:p>
        </p:txBody>
      </p:sp>
      <p:sp>
        <p:nvSpPr>
          <p:cNvPr id="3" name="文本占位符 2"/>
          <p:cNvSpPr>
            <a:spLocks noGrp="1"/>
          </p:cNvSpPr>
          <p:nvPr>
            <p:ph idx="1"/>
          </p:nvPr>
        </p:nvSpPr>
        <p:spPr/>
        <p:txBody>
          <a:bodyPr/>
          <a:lstStyle/>
          <a:p>
            <a:r>
              <a:rPr lang="zh-CN" altLang="en-US" dirty="0"/>
              <a:t>行列式定义：</a:t>
            </a:r>
            <a:endParaRPr lang="en-US" altLang="zh-CN" dirty="0"/>
          </a:p>
          <a:p>
            <a:r>
              <a:rPr lang="zh-CN" altLang="en-US" dirty="0"/>
              <a:t>行列式计算：</a:t>
            </a:r>
            <a:r>
              <a:rPr lang="en-US" altLang="zh-CN" dirty="0"/>
              <a:t>1.</a:t>
            </a:r>
            <a:r>
              <a:rPr lang="zh-CN" altLang="en-US" dirty="0"/>
              <a:t>定义法 </a:t>
            </a:r>
            <a:r>
              <a:rPr lang="en-US" altLang="zh-CN" dirty="0"/>
              <a:t>2.</a:t>
            </a:r>
            <a:r>
              <a:rPr lang="zh-CN" altLang="en-US" dirty="0">
                <a:solidFill>
                  <a:srgbClr val="FF0000"/>
                </a:solidFill>
              </a:rPr>
              <a:t>化三角形法 </a:t>
            </a:r>
            <a:r>
              <a:rPr lang="en-US" altLang="zh-CN" dirty="0"/>
              <a:t>3. </a:t>
            </a:r>
            <a:r>
              <a:rPr lang="zh-CN" altLang="en-US" dirty="0">
                <a:solidFill>
                  <a:schemeClr val="tx2"/>
                </a:solidFill>
              </a:rPr>
              <a:t>降阶法</a:t>
            </a:r>
            <a:r>
              <a:rPr lang="zh-CN" altLang="en-US" dirty="0"/>
              <a:t> </a:t>
            </a:r>
            <a:r>
              <a:rPr lang="en-US" altLang="zh-CN" dirty="0"/>
              <a:t>4.</a:t>
            </a:r>
            <a:r>
              <a:rPr lang="zh-CN" altLang="en-US" dirty="0"/>
              <a:t>升阶（加边）法</a:t>
            </a:r>
            <a:r>
              <a:rPr lang="en-US" altLang="zh-CN" dirty="0"/>
              <a:t>5.</a:t>
            </a:r>
            <a:r>
              <a:rPr lang="zh-CN" altLang="en-US" dirty="0"/>
              <a:t>递推公式 数学归纳</a:t>
            </a:r>
            <a:r>
              <a:rPr lang="en-US" altLang="zh-CN" dirty="0"/>
              <a:t>6.</a:t>
            </a:r>
            <a:r>
              <a:rPr lang="zh-CN" altLang="en-US" dirty="0"/>
              <a:t>分块矩阵</a:t>
            </a:r>
            <a:endParaRPr lang="en-US" altLang="zh-CN" dirty="0"/>
          </a:p>
          <a:p>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1629611460"/>
              </p:ext>
            </p:extLst>
          </p:nvPr>
        </p:nvGraphicFramePr>
        <p:xfrm>
          <a:off x="1979712" y="1628800"/>
          <a:ext cx="3960440" cy="576064"/>
        </p:xfrm>
        <a:graphic>
          <a:graphicData uri="http://schemas.openxmlformats.org/presentationml/2006/ole">
            <mc:AlternateContent xmlns:mc="http://schemas.openxmlformats.org/markup-compatibility/2006">
              <mc:Choice xmlns:v="urn:schemas-microsoft-com:vml" Requires="v">
                <p:oleObj spid="_x0000_s2132" name="Equation" r:id="rId3" imgW="1917360" imgH="253800" progId="Equation.DSMT4">
                  <p:embed/>
                </p:oleObj>
              </mc:Choice>
              <mc:Fallback>
                <p:oleObj name="Equation" r:id="rId3" imgW="1917360" imgH="253800" progId="Equation.DSMT4">
                  <p:embed/>
                  <p:pic>
                    <p:nvPicPr>
                      <p:cNvPr id="0" name=""/>
                      <p:cNvPicPr/>
                      <p:nvPr/>
                    </p:nvPicPr>
                    <p:blipFill>
                      <a:blip r:embed="rId4"/>
                      <a:stretch>
                        <a:fillRect/>
                      </a:stretch>
                    </p:blipFill>
                    <p:spPr>
                      <a:xfrm>
                        <a:off x="1979712" y="1628800"/>
                        <a:ext cx="3960440" cy="57606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70924747"/>
              </p:ext>
            </p:extLst>
          </p:nvPr>
        </p:nvGraphicFramePr>
        <p:xfrm>
          <a:off x="827584" y="2897560"/>
          <a:ext cx="3384376" cy="3960440"/>
        </p:xfrm>
        <a:graphic>
          <a:graphicData uri="http://schemas.openxmlformats.org/presentationml/2006/ole">
            <mc:AlternateContent xmlns:mc="http://schemas.openxmlformats.org/markup-compatibility/2006">
              <mc:Choice xmlns:v="urn:schemas-microsoft-com:vml" Requires="v">
                <p:oleObj spid="_x0000_s2133" name="Equation" r:id="rId5" imgW="2387520" imgH="2793960" progId="Equation.DSMT4">
                  <p:embed/>
                </p:oleObj>
              </mc:Choice>
              <mc:Fallback>
                <p:oleObj name="Equation" r:id="rId5" imgW="2387520" imgH="2793960" progId="Equation.DSMT4">
                  <p:embed/>
                  <p:pic>
                    <p:nvPicPr>
                      <p:cNvPr id="0" name=""/>
                      <p:cNvPicPr/>
                      <p:nvPr/>
                    </p:nvPicPr>
                    <p:blipFill>
                      <a:blip r:embed="rId6"/>
                      <a:stretch>
                        <a:fillRect/>
                      </a:stretch>
                    </p:blipFill>
                    <p:spPr>
                      <a:xfrm>
                        <a:off x="827584" y="2897560"/>
                        <a:ext cx="3384376" cy="3960440"/>
                      </a:xfrm>
                      <a:prstGeom prst="rect">
                        <a:avLst/>
                      </a:prstGeom>
                    </p:spPr>
                  </p:pic>
                </p:oleObj>
              </mc:Fallback>
            </mc:AlternateContent>
          </a:graphicData>
        </a:graphic>
      </p:graphicFrame>
    </p:spTree>
    <p:extLst>
      <p:ext uri="{BB962C8B-B14F-4D97-AF65-F5344CB8AC3E}">
        <p14:creationId xmlns:p14="http://schemas.microsoft.com/office/powerpoint/2010/main" val="3494054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正定二次型与正定矩阵</a:t>
            </a:r>
          </a:p>
        </p:txBody>
      </p:sp>
      <p:sp>
        <p:nvSpPr>
          <p:cNvPr id="3" name="内容占位符 2"/>
          <p:cNvSpPr>
            <a:spLocks noGrp="1"/>
          </p:cNvSpPr>
          <p:nvPr>
            <p:ph idx="1"/>
          </p:nvPr>
        </p:nvSpPr>
        <p:spPr/>
        <p:txBody>
          <a:bodyPr/>
          <a:lstStyle/>
          <a:p>
            <a:r>
              <a:rPr lang="zh-CN" altLang="en-US" dirty="0"/>
              <a:t>例题：设</a:t>
            </a:r>
            <a:r>
              <a:rPr lang="en-US" altLang="zh-CN" dirty="0"/>
              <a:t>B</a:t>
            </a:r>
            <a:r>
              <a:rPr lang="zh-CN" altLang="en-US" dirty="0"/>
              <a:t>是</a:t>
            </a:r>
            <a:r>
              <a:rPr lang="en-US" altLang="zh-CN" dirty="0" err="1"/>
              <a:t>m×n</a:t>
            </a:r>
            <a:r>
              <a:rPr lang="zh-CN" altLang="en-US" dirty="0"/>
              <a:t>实矩阵，</a:t>
            </a:r>
            <a:r>
              <a:rPr lang="en-US" altLang="zh-CN" dirty="0"/>
              <a:t>A=B’B</a:t>
            </a:r>
            <a:r>
              <a:rPr lang="zh-CN" altLang="en-US" dirty="0"/>
              <a:t>，则下列结论中错误的是（）</a:t>
            </a:r>
            <a:endParaRPr lang="en-US" altLang="zh-CN" dirty="0"/>
          </a:p>
          <a:p>
            <a:r>
              <a:rPr lang="en-US" altLang="zh-CN" dirty="0"/>
              <a:t>            A</a:t>
            </a:r>
            <a:r>
              <a:rPr lang="zh-CN" altLang="en-US" dirty="0"/>
              <a:t>：线性方程组</a:t>
            </a:r>
            <a:r>
              <a:rPr lang="en-US" altLang="zh-CN" dirty="0"/>
              <a:t>BX=0</a:t>
            </a:r>
            <a:r>
              <a:rPr lang="zh-CN" altLang="en-US" dirty="0"/>
              <a:t>只有零解     </a:t>
            </a:r>
            <a:r>
              <a:rPr lang="en-US" altLang="zh-CN" dirty="0"/>
              <a:t>A</a:t>
            </a:r>
            <a:r>
              <a:rPr lang="zh-CN" altLang="en-US" dirty="0"/>
              <a:t>正定</a:t>
            </a:r>
            <a:endParaRPr lang="en-US" altLang="zh-CN" dirty="0"/>
          </a:p>
          <a:p>
            <a:r>
              <a:rPr lang="en-US" altLang="zh-CN" dirty="0"/>
              <a:t>            B</a:t>
            </a:r>
            <a:r>
              <a:rPr lang="zh-CN" altLang="en-US" dirty="0"/>
              <a:t>：</a:t>
            </a:r>
            <a:r>
              <a:rPr lang="en-US" altLang="zh-CN" dirty="0"/>
              <a:t>R(A)=R(B)</a:t>
            </a:r>
            <a:r>
              <a:rPr lang="zh-CN" altLang="en-US" dirty="0"/>
              <a:t>     </a:t>
            </a:r>
            <a:endParaRPr lang="en-US" altLang="zh-CN" dirty="0"/>
          </a:p>
          <a:p>
            <a:r>
              <a:rPr lang="en-US" altLang="zh-CN" dirty="0"/>
              <a:t>            C:   A</a:t>
            </a:r>
            <a:r>
              <a:rPr lang="zh-CN" altLang="en-US" dirty="0"/>
              <a:t>的特征值大于等于</a:t>
            </a:r>
            <a:r>
              <a:rPr lang="en-US" altLang="zh-CN" dirty="0"/>
              <a:t>0</a:t>
            </a:r>
          </a:p>
          <a:p>
            <a:r>
              <a:rPr lang="en-US" altLang="zh-CN" dirty="0"/>
              <a:t>             D</a:t>
            </a:r>
            <a:r>
              <a:rPr lang="zh-CN" altLang="en-US" dirty="0"/>
              <a:t>：</a:t>
            </a:r>
            <a:r>
              <a:rPr lang="en-US" altLang="zh-CN" dirty="0"/>
              <a:t>R(B)=m        A</a:t>
            </a:r>
            <a:r>
              <a:rPr lang="zh-CN" altLang="en-US" dirty="0"/>
              <a:t>正定</a:t>
            </a:r>
            <a:endParaRPr lang="en-US" altLang="zh-CN" dirty="0"/>
          </a:p>
          <a:p>
            <a:r>
              <a:rPr lang="zh-CN" altLang="en-US" dirty="0"/>
              <a:t>判断是否正定</a:t>
            </a:r>
            <a:r>
              <a:rPr lang="en-US" altLang="zh-CN" dirty="0"/>
              <a:t>1.</a:t>
            </a:r>
            <a:r>
              <a:rPr lang="zh-CN" altLang="en-US" dirty="0"/>
              <a:t>正惯性指数</a:t>
            </a:r>
            <a:r>
              <a:rPr lang="en-US" altLang="zh-CN" dirty="0"/>
              <a:t>n   2.A</a:t>
            </a:r>
            <a:r>
              <a:rPr lang="zh-CN" altLang="en-US" dirty="0"/>
              <a:t>的特征值全大于零 </a:t>
            </a:r>
            <a:r>
              <a:rPr lang="en-US" altLang="zh-CN" dirty="0"/>
              <a:t>3.</a:t>
            </a:r>
            <a:r>
              <a:rPr lang="zh-CN" altLang="en-US" dirty="0"/>
              <a:t>存在实可逆阵</a:t>
            </a:r>
            <a:r>
              <a:rPr lang="en-US" altLang="zh-CN" dirty="0"/>
              <a:t>Q</a:t>
            </a:r>
            <a:r>
              <a:rPr lang="zh-CN" altLang="en-US" dirty="0"/>
              <a:t>使得</a:t>
            </a:r>
            <a:r>
              <a:rPr lang="en-US" altLang="zh-CN" dirty="0"/>
              <a:t>A=Q’Q  4.A</a:t>
            </a:r>
            <a:r>
              <a:rPr lang="zh-CN" altLang="en-US" dirty="0"/>
              <a:t>与</a:t>
            </a:r>
            <a:r>
              <a:rPr lang="en-US" altLang="zh-CN" dirty="0"/>
              <a:t>E</a:t>
            </a:r>
            <a:r>
              <a:rPr lang="zh-CN" altLang="en-US" dirty="0"/>
              <a:t>合同</a:t>
            </a:r>
            <a:r>
              <a:rPr lang="en-US" altLang="zh-CN" dirty="0"/>
              <a:t>5.A</a:t>
            </a:r>
            <a:r>
              <a:rPr lang="zh-CN" altLang="en-US" dirty="0"/>
              <a:t>的各阶顺序主子式都大于零</a:t>
            </a:r>
            <a:r>
              <a:rPr lang="en-US" altLang="zh-CN" dirty="0"/>
              <a:t>	</a:t>
            </a:r>
          </a:p>
          <a:p>
            <a:endParaRPr lang="en-US" altLang="zh-CN" dirty="0"/>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071230774"/>
              </p:ext>
            </p:extLst>
          </p:nvPr>
        </p:nvGraphicFramePr>
        <p:xfrm>
          <a:off x="4788024" y="2276872"/>
          <a:ext cx="459051" cy="216024"/>
        </p:xfrm>
        <a:graphic>
          <a:graphicData uri="http://schemas.openxmlformats.org/presentationml/2006/ole">
            <mc:AlternateContent xmlns:mc="http://schemas.openxmlformats.org/markup-compatibility/2006">
              <mc:Choice xmlns:v="urn:schemas-microsoft-com:vml" Requires="v">
                <p:oleObj spid="_x0000_s19478" name="Equation" r:id="rId3" imgW="215640" imgH="152280" progId="Equation.DSMT4">
                  <p:embed/>
                </p:oleObj>
              </mc:Choice>
              <mc:Fallback>
                <p:oleObj name="Equation" r:id="rId3" imgW="215640" imgH="152280" progId="Equation.DSMT4">
                  <p:embed/>
                  <p:pic>
                    <p:nvPicPr>
                      <p:cNvPr id="0" name=""/>
                      <p:cNvPicPr/>
                      <p:nvPr/>
                    </p:nvPicPr>
                    <p:blipFill>
                      <a:blip r:embed="rId4"/>
                      <a:stretch>
                        <a:fillRect/>
                      </a:stretch>
                    </p:blipFill>
                    <p:spPr>
                      <a:xfrm>
                        <a:off x="4788024" y="2276872"/>
                        <a:ext cx="459051" cy="21602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61415252"/>
              </p:ext>
            </p:extLst>
          </p:nvPr>
        </p:nvGraphicFramePr>
        <p:xfrm>
          <a:off x="2915816" y="3573016"/>
          <a:ext cx="360040" cy="247155"/>
        </p:xfrm>
        <a:graphic>
          <a:graphicData uri="http://schemas.openxmlformats.org/presentationml/2006/ole">
            <mc:AlternateContent xmlns:mc="http://schemas.openxmlformats.org/markup-compatibility/2006">
              <mc:Choice xmlns:v="urn:schemas-microsoft-com:vml" Requires="v">
                <p:oleObj spid="_x0000_s19479" name="Equation" r:id="rId5" imgW="215640" imgH="152280" progId="Equation.DSMT4">
                  <p:embed/>
                </p:oleObj>
              </mc:Choice>
              <mc:Fallback>
                <p:oleObj name="Equation" r:id="rId5" imgW="215640" imgH="152280" progId="Equation.DSMT4">
                  <p:embed/>
                  <p:pic>
                    <p:nvPicPr>
                      <p:cNvPr id="0" name=""/>
                      <p:cNvPicPr/>
                      <p:nvPr/>
                    </p:nvPicPr>
                    <p:blipFill>
                      <a:blip r:embed="rId4"/>
                      <a:stretch>
                        <a:fillRect/>
                      </a:stretch>
                    </p:blipFill>
                    <p:spPr>
                      <a:xfrm>
                        <a:off x="2915816" y="3573016"/>
                        <a:ext cx="360040" cy="247155"/>
                      </a:xfrm>
                      <a:prstGeom prst="rect">
                        <a:avLst/>
                      </a:prstGeom>
                    </p:spPr>
                  </p:pic>
                </p:oleObj>
              </mc:Fallback>
            </mc:AlternateContent>
          </a:graphicData>
        </a:graphic>
      </p:graphicFrame>
    </p:spTree>
    <p:extLst>
      <p:ext uri="{BB962C8B-B14F-4D97-AF65-F5344CB8AC3E}">
        <p14:creationId xmlns:p14="http://schemas.microsoft.com/office/powerpoint/2010/main" val="1266817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空间中的曲面与直线</a:t>
            </a:r>
          </a:p>
        </p:txBody>
      </p:sp>
      <p:sp>
        <p:nvSpPr>
          <p:cNvPr id="3" name="内容占位符 2"/>
          <p:cNvSpPr>
            <a:spLocks noGrp="1"/>
          </p:cNvSpPr>
          <p:nvPr>
            <p:ph idx="1"/>
          </p:nvPr>
        </p:nvSpPr>
        <p:spPr/>
        <p:txBody>
          <a:bodyPr/>
          <a:lstStyle/>
          <a:p>
            <a:r>
              <a:rPr lang="en-US" altLang="zh-CN" dirty="0"/>
              <a:t>1.</a:t>
            </a:r>
            <a:r>
              <a:rPr lang="zh-CN" altLang="en-US" dirty="0"/>
              <a:t>球面</a:t>
            </a:r>
            <a:r>
              <a:rPr lang="en-US" altLang="zh-CN" dirty="0"/>
              <a:t>2.</a:t>
            </a:r>
            <a:r>
              <a:rPr lang="zh-CN" altLang="en-US" dirty="0"/>
              <a:t>柱面</a:t>
            </a:r>
            <a:r>
              <a:rPr lang="en-US" altLang="zh-CN" dirty="0"/>
              <a:t>f(</a:t>
            </a:r>
            <a:r>
              <a:rPr lang="en-US" altLang="zh-CN" dirty="0" err="1"/>
              <a:t>x,y</a:t>
            </a:r>
            <a:r>
              <a:rPr lang="en-US" altLang="zh-CN" dirty="0"/>
              <a:t>)=0 3.</a:t>
            </a:r>
            <a:r>
              <a:rPr lang="zh-CN" altLang="en-US" dirty="0"/>
              <a:t>旋转曲面 </a:t>
            </a:r>
            <a:r>
              <a:rPr lang="en-US" altLang="zh-CN" dirty="0"/>
              <a:t>4.</a:t>
            </a:r>
            <a:r>
              <a:rPr lang="zh-CN" altLang="en-US" dirty="0"/>
              <a:t>空间曲线</a:t>
            </a:r>
            <a:endParaRPr lang="en-US" altLang="zh-CN" dirty="0"/>
          </a:p>
          <a:p>
            <a:r>
              <a:rPr lang="zh-CN" altLang="en-US" dirty="0"/>
              <a:t>二次曲面：</a:t>
            </a:r>
            <a:r>
              <a:rPr lang="en-US" altLang="zh-CN" dirty="0"/>
              <a:t>1</a:t>
            </a:r>
            <a:r>
              <a:rPr lang="zh-CN" altLang="en-US" dirty="0"/>
              <a:t>椭圆柱面</a:t>
            </a:r>
            <a:r>
              <a:rPr lang="en-US" altLang="zh-CN" dirty="0"/>
              <a:t>2.</a:t>
            </a:r>
            <a:r>
              <a:rPr lang="zh-CN" altLang="en-US" dirty="0"/>
              <a:t>双曲柱面</a:t>
            </a:r>
            <a:r>
              <a:rPr lang="en-US" altLang="zh-CN" dirty="0"/>
              <a:t>3.</a:t>
            </a:r>
            <a:r>
              <a:rPr lang="zh-CN" altLang="en-US" dirty="0"/>
              <a:t>抛物柱面</a:t>
            </a:r>
            <a:r>
              <a:rPr lang="en-US" altLang="zh-CN" dirty="0"/>
              <a:t>4.</a:t>
            </a:r>
            <a:r>
              <a:rPr lang="zh-CN" altLang="en-US" dirty="0"/>
              <a:t>椭球面</a:t>
            </a:r>
            <a:r>
              <a:rPr lang="en-US" altLang="zh-CN" dirty="0"/>
              <a:t>5.</a:t>
            </a:r>
            <a:r>
              <a:rPr lang="zh-CN" altLang="en-US" dirty="0"/>
              <a:t>单叶双曲面</a:t>
            </a:r>
            <a:r>
              <a:rPr lang="en-US" altLang="zh-CN" dirty="0"/>
              <a:t>6.</a:t>
            </a:r>
            <a:r>
              <a:rPr lang="zh-CN" altLang="en-US" dirty="0"/>
              <a:t>双叶双曲面</a:t>
            </a:r>
            <a:r>
              <a:rPr lang="en-US" altLang="zh-CN" dirty="0"/>
              <a:t>7.</a:t>
            </a:r>
            <a:r>
              <a:rPr lang="zh-CN" altLang="en-US" dirty="0"/>
              <a:t>椭圆抛物面</a:t>
            </a:r>
            <a:r>
              <a:rPr lang="en-US" altLang="zh-CN" dirty="0"/>
              <a:t>8</a:t>
            </a:r>
            <a:r>
              <a:rPr lang="zh-CN" altLang="en-US" dirty="0"/>
              <a:t>双曲抛物面</a:t>
            </a:r>
            <a:r>
              <a:rPr lang="en-US" altLang="zh-CN" dirty="0"/>
              <a:t>9.</a:t>
            </a:r>
            <a:r>
              <a:rPr lang="zh-CN" altLang="en-US" dirty="0"/>
              <a:t>二次锥面</a:t>
            </a:r>
            <a:endParaRPr lang="en-US" altLang="zh-CN" dirty="0"/>
          </a:p>
          <a:p>
            <a:r>
              <a:rPr lang="zh-CN" altLang="en-US" dirty="0"/>
              <a:t>判断什么类型的二次曲面的步骤</a:t>
            </a:r>
            <a:endParaRPr lang="en-US" altLang="zh-CN" dirty="0"/>
          </a:p>
          <a:p>
            <a:r>
              <a:rPr lang="en-US" altLang="zh-CN" dirty="0"/>
              <a:t>1</a:t>
            </a:r>
            <a:r>
              <a:rPr lang="zh-CN" altLang="en-US" dirty="0"/>
              <a:t>化二次曲面的一般方程为矩阵形式</a:t>
            </a:r>
            <a:r>
              <a:rPr lang="en-US" altLang="zh-CN" dirty="0"/>
              <a:t>2.</a:t>
            </a:r>
            <a:r>
              <a:rPr lang="zh-CN" altLang="en-US" dirty="0"/>
              <a:t>正交变换</a:t>
            </a:r>
            <a:r>
              <a:rPr lang="en-US" altLang="zh-CN" dirty="0"/>
              <a:t>3.</a:t>
            </a:r>
            <a:r>
              <a:rPr lang="zh-CN" altLang="en-US" dirty="0"/>
              <a:t>能配方</a:t>
            </a:r>
            <a:r>
              <a:rPr lang="en-US" altLang="zh-CN" dirty="0"/>
              <a:t>4.</a:t>
            </a:r>
            <a:r>
              <a:rPr lang="zh-CN" altLang="en-US" dirty="0"/>
              <a:t>判断</a:t>
            </a:r>
            <a:endParaRPr lang="en-US" altLang="zh-CN" dirty="0"/>
          </a:p>
        </p:txBody>
      </p:sp>
    </p:spTree>
    <p:extLst>
      <p:ext uri="{BB962C8B-B14F-4D97-AF65-F5344CB8AC3E}">
        <p14:creationId xmlns:p14="http://schemas.microsoft.com/office/powerpoint/2010/main" val="3839448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480080062"/>
              </p:ext>
            </p:extLst>
          </p:nvPr>
        </p:nvGraphicFramePr>
        <p:xfrm>
          <a:off x="323528" y="404664"/>
          <a:ext cx="7920880" cy="2292886"/>
        </p:xfrm>
        <a:graphic>
          <a:graphicData uri="http://schemas.openxmlformats.org/presentationml/2006/ole">
            <mc:AlternateContent xmlns:mc="http://schemas.openxmlformats.org/markup-compatibility/2006">
              <mc:Choice xmlns:v="urn:schemas-microsoft-com:vml" Requires="v">
                <p:oleObj spid="_x0000_s20490" name="Equation" r:id="rId3" imgW="4343400" imgH="1257120" progId="Equation.DSMT4">
                  <p:embed/>
                </p:oleObj>
              </mc:Choice>
              <mc:Fallback>
                <p:oleObj name="Equation" r:id="rId3" imgW="4343400" imgH="1257120" progId="Equation.DSMT4">
                  <p:embed/>
                  <p:pic>
                    <p:nvPicPr>
                      <p:cNvPr id="0" name=""/>
                      <p:cNvPicPr/>
                      <p:nvPr/>
                    </p:nvPicPr>
                    <p:blipFill>
                      <a:blip r:embed="rId4"/>
                      <a:stretch>
                        <a:fillRect/>
                      </a:stretch>
                    </p:blipFill>
                    <p:spPr>
                      <a:xfrm>
                        <a:off x="323528" y="404664"/>
                        <a:ext cx="7920880" cy="2292886"/>
                      </a:xfrm>
                      <a:prstGeom prst="rect">
                        <a:avLst/>
                      </a:prstGeom>
                    </p:spPr>
                  </p:pic>
                </p:oleObj>
              </mc:Fallback>
            </mc:AlternateContent>
          </a:graphicData>
        </a:graphic>
      </p:graphicFrame>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836514" y="411958"/>
            <a:ext cx="2715396" cy="774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2653439" y="633120"/>
            <a:ext cx="3153556" cy="766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2874050" y="42781"/>
            <a:ext cx="3108885" cy="8856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18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1000"/>
                                        <p:tgtEl>
                                          <p:spTgt spid="20482"/>
                                        </p:tgtEl>
                                      </p:cBhvr>
                                    </p:animEffect>
                                    <p:anim calcmode="lin" valueType="num">
                                      <p:cBhvr>
                                        <p:cTn id="8" dur="1000" fill="hold"/>
                                        <p:tgtEl>
                                          <p:spTgt spid="20482"/>
                                        </p:tgtEl>
                                        <p:attrNameLst>
                                          <p:attrName>ppt_x</p:attrName>
                                        </p:attrNameLst>
                                      </p:cBhvr>
                                      <p:tavLst>
                                        <p:tav tm="0">
                                          <p:val>
                                            <p:strVal val="#ppt_x"/>
                                          </p:val>
                                        </p:tav>
                                        <p:tav tm="100000">
                                          <p:val>
                                            <p:strVal val="#ppt_x"/>
                                          </p:val>
                                        </p:tav>
                                      </p:tavLst>
                                    </p:anim>
                                    <p:anim calcmode="lin" valueType="num">
                                      <p:cBhvr>
                                        <p:cTn id="9" dur="1000" fill="hold"/>
                                        <p:tgtEl>
                                          <p:spTgt spid="204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483"/>
                                        </p:tgtEl>
                                        <p:attrNameLst>
                                          <p:attrName>style.visibility</p:attrName>
                                        </p:attrNameLst>
                                      </p:cBhvr>
                                      <p:to>
                                        <p:strVal val="visible"/>
                                      </p:to>
                                    </p:set>
                                    <p:animEffect transition="in" filter="fade">
                                      <p:cBhvr>
                                        <p:cTn id="14" dur="1000"/>
                                        <p:tgtEl>
                                          <p:spTgt spid="20483"/>
                                        </p:tgtEl>
                                      </p:cBhvr>
                                    </p:animEffect>
                                    <p:anim calcmode="lin" valueType="num">
                                      <p:cBhvr>
                                        <p:cTn id="15" dur="1000" fill="hold"/>
                                        <p:tgtEl>
                                          <p:spTgt spid="20483"/>
                                        </p:tgtEl>
                                        <p:attrNameLst>
                                          <p:attrName>ppt_x</p:attrName>
                                        </p:attrNameLst>
                                      </p:cBhvr>
                                      <p:tavLst>
                                        <p:tav tm="0">
                                          <p:val>
                                            <p:strVal val="#ppt_x"/>
                                          </p:val>
                                        </p:tav>
                                        <p:tav tm="100000">
                                          <p:val>
                                            <p:strVal val="#ppt_x"/>
                                          </p:val>
                                        </p:tav>
                                      </p:tavLst>
                                    </p:anim>
                                    <p:anim calcmode="lin" valueType="num">
                                      <p:cBhvr>
                                        <p:cTn id="16" dur="1000" fill="hold"/>
                                        <p:tgtEl>
                                          <p:spTgt spid="2048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484"/>
                                        </p:tgtEl>
                                        <p:attrNameLst>
                                          <p:attrName>style.visibility</p:attrName>
                                        </p:attrNameLst>
                                      </p:cBhvr>
                                      <p:to>
                                        <p:strVal val="visible"/>
                                      </p:to>
                                    </p:set>
                                    <p:animEffect transition="in" filter="fade">
                                      <p:cBhvr>
                                        <p:cTn id="21" dur="1000"/>
                                        <p:tgtEl>
                                          <p:spTgt spid="20484"/>
                                        </p:tgtEl>
                                      </p:cBhvr>
                                    </p:animEffect>
                                    <p:anim calcmode="lin" valueType="num">
                                      <p:cBhvr>
                                        <p:cTn id="22" dur="1000" fill="hold"/>
                                        <p:tgtEl>
                                          <p:spTgt spid="20484"/>
                                        </p:tgtEl>
                                        <p:attrNameLst>
                                          <p:attrName>ppt_x</p:attrName>
                                        </p:attrNameLst>
                                      </p:cBhvr>
                                      <p:tavLst>
                                        <p:tav tm="0">
                                          <p:val>
                                            <p:strVal val="#ppt_x"/>
                                          </p:val>
                                        </p:tav>
                                        <p:tav tm="100000">
                                          <p:val>
                                            <p:strVal val="#ppt_x"/>
                                          </p:val>
                                        </p:tav>
                                      </p:tavLst>
                                    </p:anim>
                                    <p:anim calcmode="lin" valueType="num">
                                      <p:cBhvr>
                                        <p:cTn id="23" dur="1000" fill="hold"/>
                                        <p:tgtEl>
                                          <p:spTgt spid="204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620688"/>
            <a:ext cx="8568952" cy="3416320"/>
          </a:xfrm>
          <a:prstGeom prst="rect">
            <a:avLst/>
          </a:prstGeom>
          <a:noFill/>
        </p:spPr>
        <p:txBody>
          <a:bodyPr wrap="square" rtlCol="0">
            <a:spAutoFit/>
          </a:bodyPr>
          <a:lstStyle/>
          <a:p>
            <a:r>
              <a:rPr lang="en-US" altLang="zh-CN" dirty="0"/>
              <a:t>1.</a:t>
            </a:r>
            <a:r>
              <a:rPr lang="zh-CN" altLang="zh-CN" dirty="0"/>
              <a:t>线代</a:t>
            </a:r>
          </a:p>
          <a:p>
            <a:r>
              <a:rPr lang="zh-CN" altLang="zh-CN" dirty="0"/>
              <a:t>题型：填空、选择（去年新加的，大致内容和填空差不多），大题</a:t>
            </a:r>
          </a:p>
          <a:p>
            <a:r>
              <a:rPr lang="zh-CN" altLang="zh-CN" dirty="0"/>
              <a:t>如果打算低分及格的同学，重点准备大题即可</a:t>
            </a:r>
          </a:p>
          <a:p>
            <a:r>
              <a:rPr lang="zh-CN" altLang="zh-CN" dirty="0"/>
              <a:t>大题题型固定，套路接近，三天即可速成</a:t>
            </a:r>
          </a:p>
          <a:p>
            <a:r>
              <a:rPr lang="zh-CN" altLang="zh-CN" dirty="0"/>
              <a:t>一般是</a:t>
            </a:r>
            <a:r>
              <a:rPr lang="en-US" altLang="zh-CN" dirty="0"/>
              <a:t>4</a:t>
            </a:r>
            <a:r>
              <a:rPr lang="zh-CN" altLang="zh-CN" dirty="0"/>
              <a:t>（计算题）</a:t>
            </a:r>
            <a:r>
              <a:rPr lang="en-US" altLang="zh-CN" dirty="0"/>
              <a:t>+1</a:t>
            </a:r>
            <a:r>
              <a:rPr lang="zh-CN" altLang="zh-CN" dirty="0"/>
              <a:t>（证明题）</a:t>
            </a:r>
          </a:p>
          <a:p>
            <a:r>
              <a:rPr lang="zh-CN" altLang="zh-CN" dirty="0"/>
              <a:t>计算题建议参考往年真题卷，有针对性地复习</a:t>
            </a:r>
          </a:p>
          <a:p>
            <a:r>
              <a:rPr lang="zh-CN" altLang="zh-CN" dirty="0"/>
              <a:t>证明题没有办法，没有规定模式，需要对整本书吃的比较透</a:t>
            </a:r>
          </a:p>
          <a:p>
            <a:r>
              <a:rPr lang="zh-CN" altLang="zh-CN" dirty="0"/>
              <a:t>选择填空也是类似，知识点覆盖全书</a:t>
            </a:r>
          </a:p>
          <a:p>
            <a:r>
              <a:rPr lang="zh-CN" altLang="zh-CN" dirty="0"/>
              <a:t>高分复习建议：</a:t>
            </a:r>
          </a:p>
          <a:p>
            <a:r>
              <a:rPr lang="en-US" altLang="zh-CN" dirty="0"/>
              <a:t>1.</a:t>
            </a:r>
            <a:r>
              <a:rPr lang="zh-CN" altLang="zh-CN" dirty="0"/>
              <a:t>前期书本课后题</a:t>
            </a:r>
            <a:r>
              <a:rPr lang="en-US" altLang="zh-CN" dirty="0"/>
              <a:t>+</a:t>
            </a:r>
            <a:r>
              <a:rPr lang="zh-CN" altLang="zh-CN" dirty="0"/>
              <a:t>同步辅导练习册（平时作业参考的那本）</a:t>
            </a:r>
          </a:p>
          <a:p>
            <a:r>
              <a:rPr lang="en-US" altLang="zh-CN" dirty="0"/>
              <a:t>2.</a:t>
            </a:r>
            <a:r>
              <a:rPr lang="zh-CN" altLang="zh-CN" dirty="0"/>
              <a:t>中期往年真题</a:t>
            </a:r>
            <a:r>
              <a:rPr lang="en-US" altLang="zh-CN" dirty="0"/>
              <a:t>+</a:t>
            </a:r>
            <a:r>
              <a:rPr lang="zh-CN" altLang="zh-CN" dirty="0"/>
              <a:t>书本后的综合</a:t>
            </a:r>
            <a:r>
              <a:rPr lang="en-US" altLang="zh-CN" dirty="0"/>
              <a:t>100</a:t>
            </a:r>
            <a:r>
              <a:rPr lang="zh-CN" altLang="zh-CN" dirty="0"/>
              <a:t>题（答案之后传到群里）</a:t>
            </a:r>
          </a:p>
          <a:p>
            <a:r>
              <a:rPr lang="en-US" altLang="zh-CN" dirty="0"/>
              <a:t>3.</a:t>
            </a:r>
            <a:r>
              <a:rPr lang="zh-CN" altLang="zh-CN" dirty="0"/>
              <a:t>大后期：借助考研习题册，复习证明题</a:t>
            </a:r>
          </a:p>
        </p:txBody>
      </p:sp>
    </p:spTree>
    <p:extLst>
      <p:ext uri="{BB962C8B-B14F-4D97-AF65-F5344CB8AC3E}">
        <p14:creationId xmlns:p14="http://schemas.microsoft.com/office/powerpoint/2010/main" val="1624793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D45216-C8D5-4079-8D4D-00518D366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495" y="0"/>
            <a:ext cx="3827009" cy="6858000"/>
          </a:xfrm>
          <a:prstGeom prst="rect">
            <a:avLst/>
          </a:prstGeom>
        </p:spPr>
      </p:pic>
    </p:spTree>
    <p:extLst>
      <p:ext uri="{BB962C8B-B14F-4D97-AF65-F5344CB8AC3E}">
        <p14:creationId xmlns:p14="http://schemas.microsoft.com/office/powerpoint/2010/main" val="106432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404664"/>
            <a:ext cx="7920880" cy="2031325"/>
          </a:xfrm>
          <a:prstGeom prst="rect">
            <a:avLst/>
          </a:prstGeom>
          <a:noFill/>
        </p:spPr>
        <p:txBody>
          <a:bodyPr wrap="square" rtlCol="0">
            <a:spAutoFit/>
          </a:bodyPr>
          <a:lstStyle/>
          <a:p>
            <a:endParaRPr lang="en-US" altLang="zh-CN" dirty="0"/>
          </a:p>
          <a:p>
            <a:r>
              <a:rPr lang="en-US" altLang="zh-CN" dirty="0"/>
              <a:t>2015 1.</a:t>
            </a:r>
            <a:r>
              <a:rPr lang="zh-CN" altLang="en-US" dirty="0"/>
              <a:t>行列式                </a:t>
            </a:r>
            <a:r>
              <a:rPr lang="en-US" altLang="zh-CN" dirty="0"/>
              <a:t>=?</a:t>
            </a:r>
          </a:p>
          <a:p>
            <a:endParaRPr lang="en-US" altLang="zh-CN" dirty="0"/>
          </a:p>
          <a:p>
            <a:endParaRPr lang="en-US" altLang="zh-CN" dirty="0"/>
          </a:p>
          <a:p>
            <a:endParaRPr lang="en-US" altLang="zh-CN" dirty="0"/>
          </a:p>
          <a:p>
            <a:endParaRPr lang="en-US" altLang="zh-CN" dirty="0"/>
          </a:p>
          <a:p>
            <a:r>
              <a:rPr lang="en-US" altLang="zh-CN" dirty="0"/>
              <a:t>2014 2.</a:t>
            </a:r>
            <a:r>
              <a:rPr lang="zh-CN" altLang="en-US" dirty="0"/>
              <a:t>行列式                   </a:t>
            </a:r>
            <a:r>
              <a:rPr lang="en-US" altLang="zh-CN" dirty="0"/>
              <a:t>=</a:t>
            </a:r>
            <a:r>
              <a:rPr lang="zh-CN" altLang="en-US" dirty="0"/>
              <a:t>？</a:t>
            </a:r>
          </a:p>
        </p:txBody>
      </p:sp>
      <p:graphicFrame>
        <p:nvGraphicFramePr>
          <p:cNvPr id="5" name="对象 4"/>
          <p:cNvGraphicFramePr>
            <a:graphicFrameLocks noChangeAspect="1"/>
          </p:cNvGraphicFramePr>
          <p:nvPr>
            <p:extLst>
              <p:ext uri="{D42A27DB-BD31-4B8C-83A1-F6EECF244321}">
                <p14:modId xmlns:p14="http://schemas.microsoft.com/office/powerpoint/2010/main" val="412621207"/>
              </p:ext>
            </p:extLst>
          </p:nvPr>
        </p:nvGraphicFramePr>
        <p:xfrm>
          <a:off x="1835696" y="404664"/>
          <a:ext cx="927100" cy="914400"/>
        </p:xfrm>
        <a:graphic>
          <a:graphicData uri="http://schemas.openxmlformats.org/presentationml/2006/ole">
            <mc:AlternateContent xmlns:mc="http://schemas.openxmlformats.org/markup-compatibility/2006">
              <mc:Choice xmlns:v="urn:schemas-microsoft-com:vml" Requires="v">
                <p:oleObj spid="_x0000_s7224" name="Equation" r:id="rId3" imgW="927000" imgH="914400" progId="Equation.DSMT4">
                  <p:embed/>
                </p:oleObj>
              </mc:Choice>
              <mc:Fallback>
                <p:oleObj name="Equation" r:id="rId3" imgW="927000" imgH="914400" progId="Equation.DSMT4">
                  <p:embed/>
                  <p:pic>
                    <p:nvPicPr>
                      <p:cNvPr id="0" name=""/>
                      <p:cNvPicPr/>
                      <p:nvPr/>
                    </p:nvPicPr>
                    <p:blipFill>
                      <a:blip r:embed="rId4"/>
                      <a:stretch>
                        <a:fillRect/>
                      </a:stretch>
                    </p:blipFill>
                    <p:spPr>
                      <a:xfrm>
                        <a:off x="1835696" y="404664"/>
                        <a:ext cx="927100" cy="9144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782172147"/>
              </p:ext>
            </p:extLst>
          </p:nvPr>
        </p:nvGraphicFramePr>
        <p:xfrm>
          <a:off x="1835696" y="1772816"/>
          <a:ext cx="1143000" cy="914400"/>
        </p:xfrm>
        <a:graphic>
          <a:graphicData uri="http://schemas.openxmlformats.org/presentationml/2006/ole">
            <mc:AlternateContent xmlns:mc="http://schemas.openxmlformats.org/markup-compatibility/2006">
              <mc:Choice xmlns:v="urn:schemas-microsoft-com:vml" Requires="v">
                <p:oleObj spid="_x0000_s7225" name="Equation" r:id="rId5" imgW="1143000" imgH="914400" progId="Equation.DSMT4">
                  <p:embed/>
                </p:oleObj>
              </mc:Choice>
              <mc:Fallback>
                <p:oleObj name="Equation" r:id="rId5" imgW="1143000" imgH="914400" progId="Equation.DSMT4">
                  <p:embed/>
                  <p:pic>
                    <p:nvPicPr>
                      <p:cNvPr id="0" name=""/>
                      <p:cNvPicPr/>
                      <p:nvPr/>
                    </p:nvPicPr>
                    <p:blipFill>
                      <a:blip r:embed="rId6"/>
                      <a:stretch>
                        <a:fillRect/>
                      </a:stretch>
                    </p:blipFill>
                    <p:spPr>
                      <a:xfrm>
                        <a:off x="1835696" y="1772816"/>
                        <a:ext cx="1143000" cy="914400"/>
                      </a:xfrm>
                      <a:prstGeom prst="rect">
                        <a:avLst/>
                      </a:prstGeom>
                    </p:spPr>
                  </p:pic>
                </p:oleObj>
              </mc:Fallback>
            </mc:AlternateContent>
          </a:graphicData>
        </a:graphic>
      </p:graphicFrame>
    </p:spTree>
    <p:extLst>
      <p:ext uri="{BB962C8B-B14F-4D97-AF65-F5344CB8AC3E}">
        <p14:creationId xmlns:p14="http://schemas.microsoft.com/office/powerpoint/2010/main" val="2420008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第二章</a:t>
            </a:r>
          </a:p>
        </p:txBody>
      </p:sp>
      <p:sp>
        <p:nvSpPr>
          <p:cNvPr id="3" name="内容占位符 2"/>
          <p:cNvSpPr>
            <a:spLocks noGrp="1"/>
          </p:cNvSpPr>
          <p:nvPr>
            <p:ph idx="1"/>
          </p:nvPr>
        </p:nvSpPr>
        <p:spPr/>
        <p:txBody>
          <a:bodyPr/>
          <a:lstStyle/>
          <a:p>
            <a:r>
              <a:rPr lang="en-US" altLang="zh-CN" dirty="0"/>
              <a:t>2017</a:t>
            </a:r>
            <a:r>
              <a:rPr lang="zh-CN" altLang="en-US" dirty="0"/>
              <a:t>四：已知矩阵</a:t>
            </a:r>
            <a:r>
              <a:rPr lang="en-US" altLang="zh-CN" dirty="0"/>
              <a:t>X</a:t>
            </a:r>
            <a:r>
              <a:rPr lang="zh-CN" altLang="en-US" dirty="0"/>
              <a:t>满足</a:t>
            </a:r>
            <a:r>
              <a:rPr lang="en-US" altLang="zh-CN" dirty="0"/>
              <a:t>AXA=AXB+B,</a:t>
            </a:r>
            <a:r>
              <a:rPr lang="zh-CN" altLang="en-US" dirty="0"/>
              <a:t>其中</a:t>
            </a:r>
            <a:r>
              <a:rPr lang="en-US" altLang="zh-CN" dirty="0"/>
              <a:t>A=</a:t>
            </a:r>
            <a:r>
              <a:rPr lang="zh-CN" altLang="en-US" dirty="0"/>
              <a:t>                   </a:t>
            </a:r>
            <a:r>
              <a:rPr lang="en-US" altLang="zh-CN" dirty="0"/>
              <a:t>B=</a:t>
            </a:r>
          </a:p>
          <a:p>
            <a:r>
              <a:rPr lang="zh-CN" altLang="en-US" dirty="0"/>
              <a:t>求</a:t>
            </a:r>
            <a:r>
              <a:rPr lang="en-US" altLang="zh-CN" dirty="0"/>
              <a:t>X</a:t>
            </a:r>
          </a:p>
          <a:p>
            <a:r>
              <a:rPr lang="en-US" altLang="zh-CN" dirty="0"/>
              <a:t>2015</a:t>
            </a:r>
            <a:r>
              <a:rPr lang="zh-CN" altLang="en-US" dirty="0"/>
              <a:t>三：设</a:t>
            </a:r>
            <a:r>
              <a:rPr lang="en-US" altLang="zh-CN" dirty="0"/>
              <a:t>A=                B=               </a:t>
            </a:r>
            <a:r>
              <a:rPr lang="zh-CN" altLang="en-US" dirty="0"/>
              <a:t>，求矩阵</a:t>
            </a:r>
            <a:r>
              <a:rPr lang="en-US" altLang="zh-CN" dirty="0"/>
              <a:t>X</a:t>
            </a:r>
            <a:r>
              <a:rPr lang="zh-CN" altLang="en-US" dirty="0"/>
              <a:t>使得</a:t>
            </a:r>
            <a:endParaRPr lang="en-US" altLang="zh-CN" dirty="0"/>
          </a:p>
          <a:p>
            <a:endParaRPr lang="en-US" altLang="zh-CN" dirty="0"/>
          </a:p>
          <a:p>
            <a:r>
              <a:rPr lang="en-US" altLang="zh-CN" dirty="0"/>
              <a:t>2014</a:t>
            </a:r>
            <a:r>
              <a:rPr lang="zh-CN" altLang="en-US" dirty="0"/>
              <a:t>四：设矩阵</a:t>
            </a:r>
            <a:r>
              <a:rPr lang="en-US" altLang="zh-CN" dirty="0"/>
              <a:t>A=                 </a:t>
            </a:r>
            <a:r>
              <a:rPr lang="zh-CN" altLang="en-US" dirty="0"/>
              <a:t>矩阵</a:t>
            </a:r>
            <a:r>
              <a:rPr lang="en-US" altLang="zh-CN" dirty="0"/>
              <a:t>B</a:t>
            </a:r>
            <a:r>
              <a:rPr lang="zh-CN" altLang="en-US" dirty="0"/>
              <a:t>满足</a:t>
            </a:r>
            <a:r>
              <a:rPr lang="en-US" altLang="zh-CN" dirty="0"/>
              <a:t>AB=A+2B</a:t>
            </a:r>
            <a:r>
              <a:rPr lang="zh-CN" altLang="en-US" dirty="0"/>
              <a:t>，求矩阵</a:t>
            </a:r>
            <a:r>
              <a:rPr lang="en-US" altLang="zh-CN" dirty="0"/>
              <a:t>B</a:t>
            </a:r>
            <a:r>
              <a:rPr lang="zh-CN" altLang="en-US" dirty="0"/>
              <a:t>。</a:t>
            </a:r>
            <a:endParaRPr lang="en-US" altLang="zh-CN" dirty="0"/>
          </a:p>
          <a:p>
            <a:endParaRPr lang="en-US" altLang="zh-CN" dirty="0"/>
          </a:p>
          <a:p>
            <a:endParaRPr lang="en-US" altLang="zh-CN" dirty="0"/>
          </a:p>
          <a:p>
            <a:r>
              <a:rPr lang="zh-CN" altLang="en-US" dirty="0">
                <a:solidFill>
                  <a:schemeClr val="tx2"/>
                </a:solidFill>
              </a:rPr>
              <a:t>矩阵的加法数乘以及矩阵相乘和逆运算还有转置矩阵的性质要熟记</a:t>
            </a:r>
            <a:endParaRPr lang="en-US" altLang="zh-CN" dirty="0">
              <a:solidFill>
                <a:schemeClr val="tx2"/>
              </a:solidFill>
            </a:endParaRPr>
          </a:p>
          <a:p>
            <a:r>
              <a:rPr lang="zh-CN" altLang="en-US" dirty="0">
                <a:solidFill>
                  <a:schemeClr val="tx2"/>
                </a:solidFill>
              </a:rPr>
              <a:t>并且多加练习</a:t>
            </a:r>
            <a:endParaRPr lang="en-US" altLang="zh-CN" dirty="0">
              <a:solidFill>
                <a:schemeClr val="tx2"/>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45173393"/>
              </p:ext>
            </p:extLst>
          </p:nvPr>
        </p:nvGraphicFramePr>
        <p:xfrm>
          <a:off x="5868144" y="1412776"/>
          <a:ext cx="1224136" cy="1224136"/>
        </p:xfrm>
        <a:graphic>
          <a:graphicData uri="http://schemas.openxmlformats.org/presentationml/2006/ole">
            <mc:AlternateContent xmlns:mc="http://schemas.openxmlformats.org/markup-compatibility/2006">
              <mc:Choice xmlns:v="urn:schemas-microsoft-com:vml" Requires="v">
                <p:oleObj spid="_x0000_s3322" name="Equation" r:id="rId3" imgW="711000" imgH="711000" progId="Equation.DSMT4">
                  <p:embed/>
                </p:oleObj>
              </mc:Choice>
              <mc:Fallback>
                <p:oleObj name="Equation" r:id="rId3" imgW="711000" imgH="711000" progId="Equation.DSMT4">
                  <p:embed/>
                  <p:pic>
                    <p:nvPicPr>
                      <p:cNvPr id="0" name=""/>
                      <p:cNvPicPr/>
                      <p:nvPr/>
                    </p:nvPicPr>
                    <p:blipFill>
                      <a:blip r:embed="rId4"/>
                      <a:stretch>
                        <a:fillRect/>
                      </a:stretch>
                    </p:blipFill>
                    <p:spPr>
                      <a:xfrm>
                        <a:off x="5868144" y="1412776"/>
                        <a:ext cx="1224136" cy="1224136"/>
                      </a:xfrm>
                      <a:prstGeom prst="rect">
                        <a:avLst/>
                      </a:prstGeom>
                      <a:ln>
                        <a:noFill/>
                      </a:ln>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94850802"/>
              </p:ext>
            </p:extLst>
          </p:nvPr>
        </p:nvGraphicFramePr>
        <p:xfrm>
          <a:off x="7452320" y="1484784"/>
          <a:ext cx="1224136" cy="1224136"/>
        </p:xfrm>
        <a:graphic>
          <a:graphicData uri="http://schemas.openxmlformats.org/presentationml/2006/ole">
            <mc:AlternateContent xmlns:mc="http://schemas.openxmlformats.org/markup-compatibility/2006">
              <mc:Choice xmlns:v="urn:schemas-microsoft-com:vml" Requires="v">
                <p:oleObj spid="_x0000_s3323" name="Equation" r:id="rId5" imgW="711000" imgH="711000" progId="Equation.DSMT4">
                  <p:embed/>
                </p:oleObj>
              </mc:Choice>
              <mc:Fallback>
                <p:oleObj name="Equation" r:id="rId5" imgW="711000" imgH="711000" progId="Equation.DSMT4">
                  <p:embed/>
                  <p:pic>
                    <p:nvPicPr>
                      <p:cNvPr id="0" name=""/>
                      <p:cNvPicPr/>
                      <p:nvPr/>
                    </p:nvPicPr>
                    <p:blipFill>
                      <a:blip r:embed="rId6"/>
                      <a:stretch>
                        <a:fillRect/>
                      </a:stretch>
                    </p:blipFill>
                    <p:spPr>
                      <a:xfrm>
                        <a:off x="7452320" y="1484784"/>
                        <a:ext cx="1224136" cy="1224136"/>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015050059"/>
              </p:ext>
            </p:extLst>
          </p:nvPr>
        </p:nvGraphicFramePr>
        <p:xfrm>
          <a:off x="2267744" y="2420888"/>
          <a:ext cx="1080120" cy="1099759"/>
        </p:xfrm>
        <a:graphic>
          <a:graphicData uri="http://schemas.openxmlformats.org/presentationml/2006/ole">
            <mc:AlternateContent xmlns:mc="http://schemas.openxmlformats.org/markup-compatibility/2006">
              <mc:Choice xmlns:v="urn:schemas-microsoft-com:vml" Requires="v">
                <p:oleObj spid="_x0000_s3324" name="Equation" r:id="rId7" imgW="698400" imgH="711000" progId="Equation.DSMT4">
                  <p:embed/>
                </p:oleObj>
              </mc:Choice>
              <mc:Fallback>
                <p:oleObj name="Equation" r:id="rId7" imgW="698400" imgH="711000" progId="Equation.DSMT4">
                  <p:embed/>
                  <p:pic>
                    <p:nvPicPr>
                      <p:cNvPr id="0" name=""/>
                      <p:cNvPicPr/>
                      <p:nvPr/>
                    </p:nvPicPr>
                    <p:blipFill>
                      <a:blip r:embed="rId8"/>
                      <a:stretch>
                        <a:fillRect/>
                      </a:stretch>
                    </p:blipFill>
                    <p:spPr>
                      <a:xfrm>
                        <a:off x="2267744" y="2420888"/>
                        <a:ext cx="1080120" cy="1099759"/>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55054202"/>
              </p:ext>
            </p:extLst>
          </p:nvPr>
        </p:nvGraphicFramePr>
        <p:xfrm>
          <a:off x="3635896" y="2420888"/>
          <a:ext cx="1060832" cy="1080120"/>
        </p:xfrm>
        <a:graphic>
          <a:graphicData uri="http://schemas.openxmlformats.org/presentationml/2006/ole">
            <mc:AlternateContent xmlns:mc="http://schemas.openxmlformats.org/markup-compatibility/2006">
              <mc:Choice xmlns:v="urn:schemas-microsoft-com:vml" Requires="v">
                <p:oleObj spid="_x0000_s3325" name="Equation" r:id="rId9" imgW="698400" imgH="711000" progId="Equation.DSMT4">
                  <p:embed/>
                </p:oleObj>
              </mc:Choice>
              <mc:Fallback>
                <p:oleObj name="Equation" r:id="rId9" imgW="698400" imgH="711000" progId="Equation.DSMT4">
                  <p:embed/>
                  <p:pic>
                    <p:nvPicPr>
                      <p:cNvPr id="0" name=""/>
                      <p:cNvPicPr/>
                      <p:nvPr/>
                    </p:nvPicPr>
                    <p:blipFill>
                      <a:blip r:embed="rId10"/>
                      <a:stretch>
                        <a:fillRect/>
                      </a:stretch>
                    </p:blipFill>
                    <p:spPr>
                      <a:xfrm>
                        <a:off x="3635896" y="2420888"/>
                        <a:ext cx="1060832" cy="108012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14983680"/>
              </p:ext>
            </p:extLst>
          </p:nvPr>
        </p:nvGraphicFramePr>
        <p:xfrm>
          <a:off x="6444208" y="2636912"/>
          <a:ext cx="2376264" cy="360040"/>
        </p:xfrm>
        <a:graphic>
          <a:graphicData uri="http://schemas.openxmlformats.org/presentationml/2006/ole">
            <mc:AlternateContent xmlns:mc="http://schemas.openxmlformats.org/markup-compatibility/2006">
              <mc:Choice xmlns:v="urn:schemas-microsoft-com:vml" Requires="v">
                <p:oleObj spid="_x0000_s3326" name="Equation" r:id="rId11" imgW="1257120" imgH="190440" progId="Equation.DSMT4">
                  <p:embed/>
                </p:oleObj>
              </mc:Choice>
              <mc:Fallback>
                <p:oleObj name="Equation" r:id="rId11" imgW="1257120" imgH="190440" progId="Equation.DSMT4">
                  <p:embed/>
                  <p:pic>
                    <p:nvPicPr>
                      <p:cNvPr id="0" name=""/>
                      <p:cNvPicPr/>
                      <p:nvPr/>
                    </p:nvPicPr>
                    <p:blipFill>
                      <a:blip r:embed="rId12"/>
                      <a:stretch>
                        <a:fillRect/>
                      </a:stretch>
                    </p:blipFill>
                    <p:spPr>
                      <a:xfrm>
                        <a:off x="6444208" y="2636912"/>
                        <a:ext cx="2376264" cy="36004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70721691"/>
              </p:ext>
            </p:extLst>
          </p:nvPr>
        </p:nvGraphicFramePr>
        <p:xfrm>
          <a:off x="2771799" y="3501008"/>
          <a:ext cx="1126411" cy="864096"/>
        </p:xfrm>
        <a:graphic>
          <a:graphicData uri="http://schemas.openxmlformats.org/presentationml/2006/ole">
            <mc:AlternateContent xmlns:mc="http://schemas.openxmlformats.org/markup-compatibility/2006">
              <mc:Choice xmlns:v="urn:schemas-microsoft-com:vml" Requires="v">
                <p:oleObj spid="_x0000_s3327" name="Equation" r:id="rId13" imgW="927000" imgH="711000" progId="Equation.DSMT4">
                  <p:embed/>
                </p:oleObj>
              </mc:Choice>
              <mc:Fallback>
                <p:oleObj name="Equation" r:id="rId13" imgW="927000" imgH="711000" progId="Equation.DSMT4">
                  <p:embed/>
                  <p:pic>
                    <p:nvPicPr>
                      <p:cNvPr id="0" name=""/>
                      <p:cNvPicPr/>
                      <p:nvPr/>
                    </p:nvPicPr>
                    <p:blipFill>
                      <a:blip r:embed="rId14"/>
                      <a:stretch>
                        <a:fillRect/>
                      </a:stretch>
                    </p:blipFill>
                    <p:spPr>
                      <a:xfrm>
                        <a:off x="2771799" y="3501008"/>
                        <a:ext cx="1126411" cy="864096"/>
                      </a:xfrm>
                      <a:prstGeom prst="rect">
                        <a:avLst/>
                      </a:prstGeom>
                    </p:spPr>
                  </p:pic>
                </p:oleObj>
              </mc:Fallback>
            </mc:AlternateContent>
          </a:graphicData>
        </a:graphic>
      </p:graphicFrame>
    </p:spTree>
    <p:extLst>
      <p:ext uri="{BB962C8B-B14F-4D97-AF65-F5344CB8AC3E}">
        <p14:creationId xmlns:p14="http://schemas.microsoft.com/office/powerpoint/2010/main" val="4285118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552" y="764704"/>
            <a:ext cx="7200800" cy="5632311"/>
          </a:xfrm>
          <a:prstGeom prst="rect">
            <a:avLst/>
          </a:prstGeom>
          <a:noFill/>
        </p:spPr>
        <p:txBody>
          <a:bodyPr wrap="square" rtlCol="0">
            <a:spAutoFit/>
          </a:bodyPr>
          <a:lstStyle/>
          <a:p>
            <a:r>
              <a:rPr lang="zh-CN" altLang="en-US" dirty="0"/>
              <a:t>反对称阵：</a:t>
            </a:r>
            <a:endParaRPr lang="en-US" altLang="zh-CN" dirty="0"/>
          </a:p>
          <a:p>
            <a:r>
              <a:rPr lang="en-US" altLang="zh-CN" dirty="0"/>
              <a:t>101</a:t>
            </a:r>
            <a:r>
              <a:rPr lang="zh-CN" altLang="en-US" dirty="0"/>
              <a:t>阶行列式                                        的值？</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伴随矩阵的性质</a:t>
            </a:r>
            <a:r>
              <a:rPr lang="en-US" altLang="zh-CN" dirty="0">
                <a:solidFill>
                  <a:schemeClr val="tx2"/>
                </a:solidFill>
              </a:rPr>
              <a:t>1</a:t>
            </a:r>
            <a:r>
              <a:rPr lang="en-US" altLang="zh-CN" dirty="0"/>
              <a:t>.                                        </a:t>
            </a:r>
          </a:p>
          <a:p>
            <a:endParaRPr lang="en-US" altLang="zh-CN" dirty="0"/>
          </a:p>
          <a:p>
            <a:r>
              <a:rPr lang="en-US" altLang="zh-CN" dirty="0"/>
              <a:t>2</a:t>
            </a:r>
          </a:p>
          <a:p>
            <a:r>
              <a:rPr lang="en-US" altLang="zh-CN" dirty="0"/>
              <a:t>                                           6.</a:t>
            </a:r>
          </a:p>
          <a:p>
            <a:r>
              <a:rPr lang="en-US" altLang="zh-CN" dirty="0">
                <a:solidFill>
                  <a:schemeClr val="tx2"/>
                </a:solidFill>
              </a:rPr>
              <a:t>3</a:t>
            </a:r>
          </a:p>
          <a:p>
            <a:r>
              <a:rPr lang="en-US" altLang="zh-CN" dirty="0"/>
              <a:t>                                          </a:t>
            </a:r>
          </a:p>
          <a:p>
            <a:r>
              <a:rPr lang="en-US" altLang="zh-CN" dirty="0"/>
              <a:t>                                          7</a:t>
            </a:r>
          </a:p>
          <a:p>
            <a:r>
              <a:rPr lang="en-US" altLang="zh-CN" dirty="0"/>
              <a:t>4</a:t>
            </a:r>
          </a:p>
          <a:p>
            <a:endParaRPr lang="en-US" altLang="zh-CN" dirty="0"/>
          </a:p>
          <a:p>
            <a:r>
              <a:rPr lang="en-US" altLang="zh-CN" dirty="0"/>
              <a:t>5</a:t>
            </a:r>
          </a:p>
          <a:p>
            <a:endParaRPr lang="en-US" altLang="zh-CN" dirty="0"/>
          </a:p>
          <a:p>
            <a:endParaRPr lang="en-US" altLang="zh-CN" dirty="0"/>
          </a:p>
          <a:p>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992510860"/>
              </p:ext>
            </p:extLst>
          </p:nvPr>
        </p:nvGraphicFramePr>
        <p:xfrm>
          <a:off x="1979711" y="1087868"/>
          <a:ext cx="2196529" cy="1765068"/>
        </p:xfrm>
        <a:graphic>
          <a:graphicData uri="http://schemas.openxmlformats.org/presentationml/2006/ole">
            <mc:AlternateContent xmlns:mc="http://schemas.openxmlformats.org/markup-compatibility/2006">
              <mc:Choice xmlns:v="urn:schemas-microsoft-com:vml" Requires="v">
                <p:oleObj spid="_x0000_s4416" name="Equation" r:id="rId3" imgW="1422360" imgH="1143000" progId="Equation.DSMT4">
                  <p:embed/>
                </p:oleObj>
              </mc:Choice>
              <mc:Fallback>
                <p:oleObj name="Equation" r:id="rId3" imgW="1422360" imgH="1143000" progId="Equation.DSMT4">
                  <p:embed/>
                  <p:pic>
                    <p:nvPicPr>
                      <p:cNvPr id="0" name=""/>
                      <p:cNvPicPr/>
                      <p:nvPr/>
                    </p:nvPicPr>
                    <p:blipFill>
                      <a:blip r:embed="rId4"/>
                      <a:stretch>
                        <a:fillRect/>
                      </a:stretch>
                    </p:blipFill>
                    <p:spPr>
                      <a:xfrm>
                        <a:off x="1979711" y="1087868"/>
                        <a:ext cx="2196529" cy="176506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08772354"/>
              </p:ext>
            </p:extLst>
          </p:nvPr>
        </p:nvGraphicFramePr>
        <p:xfrm>
          <a:off x="2483768" y="2826703"/>
          <a:ext cx="2160240" cy="748598"/>
        </p:xfrm>
        <a:graphic>
          <a:graphicData uri="http://schemas.openxmlformats.org/presentationml/2006/ole">
            <mc:AlternateContent xmlns:mc="http://schemas.openxmlformats.org/markup-compatibility/2006">
              <mc:Choice xmlns:v="urn:schemas-microsoft-com:vml" Requires="v">
                <p:oleObj spid="_x0000_s4417" name="Equation" r:id="rId5" imgW="1282680" imgH="444240" progId="Equation.DSMT4">
                  <p:embed/>
                </p:oleObj>
              </mc:Choice>
              <mc:Fallback>
                <p:oleObj name="Equation" r:id="rId5" imgW="1282680" imgH="444240" progId="Equation.DSMT4">
                  <p:embed/>
                  <p:pic>
                    <p:nvPicPr>
                      <p:cNvPr id="0" name=""/>
                      <p:cNvPicPr/>
                      <p:nvPr/>
                    </p:nvPicPr>
                    <p:blipFill>
                      <a:blip r:embed="rId6"/>
                      <a:stretch>
                        <a:fillRect/>
                      </a:stretch>
                    </p:blipFill>
                    <p:spPr>
                      <a:xfrm>
                        <a:off x="2483768" y="2826703"/>
                        <a:ext cx="2160240" cy="74859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116612438"/>
              </p:ext>
            </p:extLst>
          </p:nvPr>
        </p:nvGraphicFramePr>
        <p:xfrm>
          <a:off x="827583" y="3303860"/>
          <a:ext cx="1772871" cy="557188"/>
        </p:xfrm>
        <a:graphic>
          <a:graphicData uri="http://schemas.openxmlformats.org/presentationml/2006/ole">
            <mc:AlternateContent xmlns:mc="http://schemas.openxmlformats.org/markup-compatibility/2006">
              <mc:Choice xmlns:v="urn:schemas-microsoft-com:vml" Requires="v">
                <p:oleObj spid="_x0000_s4418" name="Equation" r:id="rId7" imgW="888840" imgH="279360" progId="Equation.DSMT4">
                  <p:embed/>
                </p:oleObj>
              </mc:Choice>
              <mc:Fallback>
                <p:oleObj name="Equation" r:id="rId7" imgW="888840" imgH="279360" progId="Equation.DSMT4">
                  <p:embed/>
                  <p:pic>
                    <p:nvPicPr>
                      <p:cNvPr id="0" name=""/>
                      <p:cNvPicPr/>
                      <p:nvPr/>
                    </p:nvPicPr>
                    <p:blipFill>
                      <a:blip r:embed="rId8"/>
                      <a:stretch>
                        <a:fillRect/>
                      </a:stretch>
                    </p:blipFill>
                    <p:spPr>
                      <a:xfrm>
                        <a:off x="827583" y="3303860"/>
                        <a:ext cx="1772871" cy="55718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226218368"/>
              </p:ext>
            </p:extLst>
          </p:nvPr>
        </p:nvGraphicFramePr>
        <p:xfrm>
          <a:off x="827584" y="3861048"/>
          <a:ext cx="1584176" cy="662474"/>
        </p:xfrm>
        <a:graphic>
          <a:graphicData uri="http://schemas.openxmlformats.org/presentationml/2006/ole">
            <mc:AlternateContent xmlns:mc="http://schemas.openxmlformats.org/markup-compatibility/2006">
              <mc:Choice xmlns:v="urn:schemas-microsoft-com:vml" Requires="v">
                <p:oleObj spid="_x0000_s4419" name="Equation" r:id="rId9" imgW="698400" imgH="291960" progId="Equation.DSMT4">
                  <p:embed/>
                </p:oleObj>
              </mc:Choice>
              <mc:Fallback>
                <p:oleObj name="Equation" r:id="rId9" imgW="698400" imgH="291960" progId="Equation.DSMT4">
                  <p:embed/>
                  <p:pic>
                    <p:nvPicPr>
                      <p:cNvPr id="0" name=""/>
                      <p:cNvPicPr/>
                      <p:nvPr/>
                    </p:nvPicPr>
                    <p:blipFill>
                      <a:blip r:embed="rId10"/>
                      <a:stretch>
                        <a:fillRect/>
                      </a:stretch>
                    </p:blipFill>
                    <p:spPr>
                      <a:xfrm>
                        <a:off x="827584" y="3861048"/>
                        <a:ext cx="1584176" cy="662474"/>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578429249"/>
              </p:ext>
            </p:extLst>
          </p:nvPr>
        </p:nvGraphicFramePr>
        <p:xfrm>
          <a:off x="827583" y="4437112"/>
          <a:ext cx="1596177" cy="504056"/>
        </p:xfrm>
        <a:graphic>
          <a:graphicData uri="http://schemas.openxmlformats.org/presentationml/2006/ole">
            <mc:AlternateContent xmlns:mc="http://schemas.openxmlformats.org/markup-compatibility/2006">
              <mc:Choice xmlns:v="urn:schemas-microsoft-com:vml" Requires="v">
                <p:oleObj spid="_x0000_s4420" name="Equation" r:id="rId11" imgW="965160" imgH="304560" progId="Equation.DSMT4">
                  <p:embed/>
                </p:oleObj>
              </mc:Choice>
              <mc:Fallback>
                <p:oleObj name="Equation" r:id="rId11" imgW="965160" imgH="304560" progId="Equation.DSMT4">
                  <p:embed/>
                  <p:pic>
                    <p:nvPicPr>
                      <p:cNvPr id="0" name=""/>
                      <p:cNvPicPr/>
                      <p:nvPr/>
                    </p:nvPicPr>
                    <p:blipFill>
                      <a:blip r:embed="rId12"/>
                      <a:stretch>
                        <a:fillRect/>
                      </a:stretch>
                    </p:blipFill>
                    <p:spPr>
                      <a:xfrm>
                        <a:off x="827583" y="4437112"/>
                        <a:ext cx="1596177" cy="504056"/>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20663382"/>
              </p:ext>
            </p:extLst>
          </p:nvPr>
        </p:nvGraphicFramePr>
        <p:xfrm>
          <a:off x="827583" y="5013176"/>
          <a:ext cx="1466345" cy="504056"/>
        </p:xfrm>
        <a:graphic>
          <a:graphicData uri="http://schemas.openxmlformats.org/presentationml/2006/ole">
            <mc:AlternateContent xmlns:mc="http://schemas.openxmlformats.org/markup-compatibility/2006">
              <mc:Choice xmlns:v="urn:schemas-microsoft-com:vml" Requires="v">
                <p:oleObj spid="_x0000_s4421" name="Equation" r:id="rId13" imgW="812520" imgH="279360" progId="Equation.DSMT4">
                  <p:embed/>
                </p:oleObj>
              </mc:Choice>
              <mc:Fallback>
                <p:oleObj name="Equation" r:id="rId13" imgW="812520" imgH="279360" progId="Equation.DSMT4">
                  <p:embed/>
                  <p:pic>
                    <p:nvPicPr>
                      <p:cNvPr id="0" name=""/>
                      <p:cNvPicPr/>
                      <p:nvPr/>
                    </p:nvPicPr>
                    <p:blipFill>
                      <a:blip r:embed="rId14"/>
                      <a:stretch>
                        <a:fillRect/>
                      </a:stretch>
                    </p:blipFill>
                    <p:spPr>
                      <a:xfrm>
                        <a:off x="827583" y="5013176"/>
                        <a:ext cx="1466345" cy="504056"/>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94340300"/>
              </p:ext>
            </p:extLst>
          </p:nvPr>
        </p:nvGraphicFramePr>
        <p:xfrm>
          <a:off x="3707904" y="3573016"/>
          <a:ext cx="1518340" cy="648072"/>
        </p:xfrm>
        <a:graphic>
          <a:graphicData uri="http://schemas.openxmlformats.org/presentationml/2006/ole">
            <mc:AlternateContent xmlns:mc="http://schemas.openxmlformats.org/markup-compatibility/2006">
              <mc:Choice xmlns:v="urn:schemas-microsoft-com:vml" Requires="v">
                <p:oleObj spid="_x0000_s4422" name="Equation" r:id="rId15" imgW="1041120" imgH="444240" progId="Equation.DSMT4">
                  <p:embed/>
                </p:oleObj>
              </mc:Choice>
              <mc:Fallback>
                <p:oleObj name="Equation" r:id="rId15" imgW="1041120" imgH="444240" progId="Equation.DSMT4">
                  <p:embed/>
                  <p:pic>
                    <p:nvPicPr>
                      <p:cNvPr id="0" name=""/>
                      <p:cNvPicPr/>
                      <p:nvPr/>
                    </p:nvPicPr>
                    <p:blipFill>
                      <a:blip r:embed="rId16"/>
                      <a:stretch>
                        <a:fillRect/>
                      </a:stretch>
                    </p:blipFill>
                    <p:spPr>
                      <a:xfrm>
                        <a:off x="3707904" y="3573016"/>
                        <a:ext cx="1518340" cy="64807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155492415"/>
              </p:ext>
            </p:extLst>
          </p:nvPr>
        </p:nvGraphicFramePr>
        <p:xfrm>
          <a:off x="3851920" y="4221088"/>
          <a:ext cx="1365580" cy="1296144"/>
        </p:xfrm>
        <a:graphic>
          <a:graphicData uri="http://schemas.openxmlformats.org/presentationml/2006/ole">
            <mc:AlternateContent xmlns:mc="http://schemas.openxmlformats.org/markup-compatibility/2006">
              <mc:Choice xmlns:v="urn:schemas-microsoft-com:vml" Requires="v">
                <p:oleObj spid="_x0000_s4423" name="Equation" r:id="rId17" imgW="749160" imgH="711000" progId="Equation.DSMT4">
                  <p:embed/>
                </p:oleObj>
              </mc:Choice>
              <mc:Fallback>
                <p:oleObj name="Equation" r:id="rId17" imgW="749160" imgH="711000" progId="Equation.DSMT4">
                  <p:embed/>
                  <p:pic>
                    <p:nvPicPr>
                      <p:cNvPr id="0" name=""/>
                      <p:cNvPicPr/>
                      <p:nvPr/>
                    </p:nvPicPr>
                    <p:blipFill>
                      <a:blip r:embed="rId18"/>
                      <a:stretch>
                        <a:fillRect/>
                      </a:stretch>
                    </p:blipFill>
                    <p:spPr>
                      <a:xfrm>
                        <a:off x="3851920" y="4221088"/>
                        <a:ext cx="1365580" cy="1296144"/>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554890124"/>
              </p:ext>
            </p:extLst>
          </p:nvPr>
        </p:nvGraphicFramePr>
        <p:xfrm>
          <a:off x="5436096" y="4365104"/>
          <a:ext cx="1253711" cy="1080120"/>
        </p:xfrm>
        <a:graphic>
          <a:graphicData uri="http://schemas.openxmlformats.org/presentationml/2006/ole">
            <mc:AlternateContent xmlns:mc="http://schemas.openxmlformats.org/markup-compatibility/2006">
              <mc:Choice xmlns:v="urn:schemas-microsoft-com:vml" Requires="v">
                <p:oleObj spid="_x0000_s4424" name="Equation" r:id="rId19" imgW="825480" imgH="711000" progId="Equation.DSMT4">
                  <p:embed/>
                </p:oleObj>
              </mc:Choice>
              <mc:Fallback>
                <p:oleObj name="Equation" r:id="rId19" imgW="825480" imgH="711000" progId="Equation.DSMT4">
                  <p:embed/>
                  <p:pic>
                    <p:nvPicPr>
                      <p:cNvPr id="0" name=""/>
                      <p:cNvPicPr/>
                      <p:nvPr/>
                    </p:nvPicPr>
                    <p:blipFill>
                      <a:blip r:embed="rId20"/>
                      <a:stretch>
                        <a:fillRect/>
                      </a:stretch>
                    </p:blipFill>
                    <p:spPr>
                      <a:xfrm>
                        <a:off x="5436096" y="4365104"/>
                        <a:ext cx="1253711" cy="1080120"/>
                      </a:xfrm>
                      <a:prstGeom prst="rect">
                        <a:avLst/>
                      </a:prstGeom>
                    </p:spPr>
                  </p:pic>
                </p:oleObj>
              </mc:Fallback>
            </mc:AlternateContent>
          </a:graphicData>
        </a:graphic>
      </p:graphicFrame>
    </p:spTree>
    <p:extLst>
      <p:ext uri="{BB962C8B-B14F-4D97-AF65-F5344CB8AC3E}">
        <p14:creationId xmlns:p14="http://schemas.microsoft.com/office/powerpoint/2010/main" val="2650442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51520" y="524339"/>
                <a:ext cx="8496944" cy="4801314"/>
              </a:xfrm>
              <a:prstGeom prst="rect">
                <a:avLst/>
              </a:prstGeom>
              <a:noFill/>
            </p:spPr>
            <p:txBody>
              <a:bodyPr wrap="square" rtlCol="0">
                <a:spAutoFit/>
              </a:bodyPr>
              <a:lstStyle/>
              <a:p>
                <a:r>
                  <a:rPr lang="zh-CN" altLang="en-US" dirty="0"/>
                  <a:t>分块矩阵：                                                    二级结论：</a:t>
                </a:r>
                <a:endParaRPr lang="en-US" altLang="zh-CN" dirty="0"/>
              </a:p>
              <a:p>
                <a:r>
                  <a:rPr lang="en-US" altLang="zh-CN" dirty="0"/>
                  <a:t>                                                                     R(A)=R</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m:t>
                        </m:r>
                        <m:r>
                          <a:rPr lang="en-US" altLang="zh-CN" i="1">
                            <a:latin typeface="Cambria Math"/>
                          </a:rPr>
                          <m:t>𝐴</m:t>
                        </m:r>
                      </m:e>
                      <m:sup>
                        <m:r>
                          <a:rPr lang="en-US" altLang="zh-CN" i="1">
                            <a:latin typeface="Cambria Math"/>
                          </a:rPr>
                          <m:t>𝑇</m:t>
                        </m:r>
                      </m:sup>
                    </m:sSup>
                  </m:oMath>
                </a14:m>
                <a:r>
                  <a:rPr lang="en-US" altLang="zh-CN" dirty="0"/>
                  <a:t>)=R(</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a:rPr>
                          <m:t>𝐴𝐴</m:t>
                        </m:r>
                      </m:e>
                      <m:sup>
                        <m:r>
                          <a:rPr lang="en-US" altLang="zh-CN" i="1" dirty="0">
                            <a:latin typeface="Cambria Math"/>
                          </a:rPr>
                          <m:t>𝑇</m:t>
                        </m:r>
                      </m:sup>
                    </m:sSup>
                  </m:oMath>
                </a14:m>
                <a:r>
                  <a:rPr lang="en-US" altLang="zh-CN" dirty="0"/>
                  <a:t>)=R(</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𝐴</m:t>
                        </m:r>
                      </m:e>
                      <m:sup>
                        <m:r>
                          <a:rPr lang="en-US" altLang="zh-CN" i="1">
                            <a:latin typeface="Cambria Math"/>
                          </a:rPr>
                          <m:t>𝑇</m:t>
                        </m:r>
                      </m:sup>
                    </m:sSup>
                  </m:oMath>
                </a14:m>
                <a:r>
                  <a:rPr lang="en-US" altLang="zh-CN" dirty="0"/>
                  <a:t>A)</a:t>
                </a:r>
              </a:p>
              <a:p>
                <a:endParaRPr lang="en-US" altLang="zh-CN" dirty="0"/>
              </a:p>
              <a:p>
                <a:endParaRPr lang="en-US" altLang="zh-CN" dirty="0"/>
              </a:p>
              <a:p>
                <a:endParaRPr lang="en-US" altLang="zh-CN" dirty="0"/>
              </a:p>
              <a:p>
                <a:endParaRPr lang="en-US" altLang="zh-CN" dirty="0"/>
              </a:p>
              <a:p>
                <a:r>
                  <a:rPr lang="en-US" altLang="zh-CN" dirty="0"/>
                  <a:t>                                                                        </a:t>
                </a:r>
                <a:r>
                  <a:rPr lang="zh-CN" altLang="en-US" dirty="0"/>
                  <a:t>等价：</a:t>
                </a:r>
                <a:r>
                  <a:rPr lang="en-US" altLang="zh-CN" dirty="0"/>
                  <a:t>R(A)=r       </a:t>
                </a:r>
                <a:r>
                  <a:rPr lang="zh-CN" altLang="en-US" dirty="0"/>
                  <a:t>存在可逆矩阵</a:t>
                </a:r>
                <a:r>
                  <a:rPr lang="en-US" altLang="zh-CN" dirty="0"/>
                  <a:t>PQ</a:t>
                </a:r>
                <a:r>
                  <a:rPr lang="zh-CN" altLang="en-US" dirty="0"/>
                  <a:t>使</a:t>
                </a:r>
                <a:endParaRPr lang="en-US" altLang="zh-CN" dirty="0"/>
              </a:p>
              <a:p>
                <a:r>
                  <a:rPr lang="en-US" altLang="zh-CN" dirty="0"/>
                  <a:t>                                                                                                    </a:t>
                </a:r>
                <a:r>
                  <a:rPr lang="zh-CN" altLang="en-US" dirty="0"/>
                  <a:t>得</a:t>
                </a:r>
                <a:r>
                  <a:rPr lang="en-US" altLang="zh-CN" dirty="0"/>
                  <a:t>PAQ=</a:t>
                </a:r>
              </a:p>
              <a:p>
                <a:endParaRPr lang="en-US" altLang="zh-CN" dirty="0"/>
              </a:p>
              <a:p>
                <a:endParaRPr lang="en-US" altLang="zh-CN" dirty="0"/>
              </a:p>
              <a:p>
                <a:r>
                  <a:rPr lang="en-US" altLang="zh-CN" dirty="0"/>
                  <a:t>                                                                               </a:t>
                </a:r>
                <a:r>
                  <a:rPr lang="zh-CN" altLang="en-US" dirty="0"/>
                  <a:t>这个在证明题中经常用到</a:t>
                </a:r>
                <a:endParaRPr lang="en-US" altLang="zh-CN" dirty="0"/>
              </a:p>
              <a:p>
                <a:r>
                  <a:rPr lang="zh-CN" altLang="en-US" dirty="0"/>
                  <a:t>矩阵的秩：</a:t>
                </a:r>
                <a:endParaRPr lang="en-US" altLang="zh-CN" dirty="0"/>
              </a:p>
              <a:p>
                <a:r>
                  <a:rPr lang="en-US" altLang="zh-CN" dirty="0"/>
                  <a:t>                                                                                  </a:t>
                </a:r>
              </a:p>
              <a:p>
                <a:endParaRPr lang="en-US" altLang="zh-CN" dirty="0"/>
              </a:p>
              <a:p>
                <a:endParaRPr lang="en-US" altLang="zh-CN" dirty="0"/>
              </a:p>
              <a:p>
                <a:endParaRPr lang="en-US" altLang="zh-CN" dirty="0"/>
              </a:p>
              <a:p>
                <a:r>
                  <a:rPr lang="en-US" altLang="zh-CN" dirty="0"/>
                  <a:t>                                                                       </a:t>
                </a:r>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1520" y="524339"/>
                <a:ext cx="8496944" cy="4801314"/>
              </a:xfrm>
              <a:prstGeom prst="rect">
                <a:avLst/>
              </a:prstGeom>
              <a:blipFill rotWithShape="1">
                <a:blip r:embed="rId3"/>
                <a:stretch>
                  <a:fillRect l="-574" t="-888" r="-646"/>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1454685043"/>
              </p:ext>
            </p:extLst>
          </p:nvPr>
        </p:nvGraphicFramePr>
        <p:xfrm>
          <a:off x="323528" y="1890257"/>
          <a:ext cx="2952328" cy="908409"/>
        </p:xfrm>
        <a:graphic>
          <a:graphicData uri="http://schemas.openxmlformats.org/presentationml/2006/ole">
            <mc:AlternateContent xmlns:mc="http://schemas.openxmlformats.org/markup-compatibility/2006">
              <mc:Choice xmlns:v="urn:schemas-microsoft-com:vml" Requires="v">
                <p:oleObj spid="_x0000_s5439" name="Equation" r:id="rId4" imgW="1485720" imgH="457200" progId="Equation.DSMT4">
                  <p:embed/>
                </p:oleObj>
              </mc:Choice>
              <mc:Fallback>
                <p:oleObj name="Equation" r:id="rId4" imgW="1485720" imgH="457200" progId="Equation.DSMT4">
                  <p:embed/>
                  <p:pic>
                    <p:nvPicPr>
                      <p:cNvPr id="0" name=""/>
                      <p:cNvPicPr/>
                      <p:nvPr/>
                    </p:nvPicPr>
                    <p:blipFill>
                      <a:blip r:embed="rId5"/>
                      <a:stretch>
                        <a:fillRect/>
                      </a:stretch>
                    </p:blipFill>
                    <p:spPr>
                      <a:xfrm>
                        <a:off x="323528" y="1890257"/>
                        <a:ext cx="2952328" cy="908409"/>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351407092"/>
              </p:ext>
            </p:extLst>
          </p:nvPr>
        </p:nvGraphicFramePr>
        <p:xfrm>
          <a:off x="323528" y="908720"/>
          <a:ext cx="2860318" cy="936104"/>
        </p:xfrm>
        <a:graphic>
          <a:graphicData uri="http://schemas.openxmlformats.org/presentationml/2006/ole">
            <mc:AlternateContent xmlns:mc="http://schemas.openxmlformats.org/markup-compatibility/2006">
              <mc:Choice xmlns:v="urn:schemas-microsoft-com:vml" Requires="v">
                <p:oleObj spid="_x0000_s5440" name="Equation" r:id="rId6" imgW="1396800" imgH="457200" progId="Equation.DSMT4">
                  <p:embed/>
                </p:oleObj>
              </mc:Choice>
              <mc:Fallback>
                <p:oleObj name="Equation" r:id="rId6" imgW="1396800" imgH="457200" progId="Equation.DSMT4">
                  <p:embed/>
                  <p:pic>
                    <p:nvPicPr>
                      <p:cNvPr id="0" name=""/>
                      <p:cNvPicPr/>
                      <p:nvPr/>
                    </p:nvPicPr>
                    <p:blipFill>
                      <a:blip r:embed="rId7"/>
                      <a:stretch>
                        <a:fillRect/>
                      </a:stretch>
                    </p:blipFill>
                    <p:spPr>
                      <a:xfrm>
                        <a:off x="323528" y="908720"/>
                        <a:ext cx="2860318" cy="93610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40383233"/>
              </p:ext>
            </p:extLst>
          </p:nvPr>
        </p:nvGraphicFramePr>
        <p:xfrm>
          <a:off x="1403648" y="2780928"/>
          <a:ext cx="2232248" cy="648072"/>
        </p:xfrm>
        <a:graphic>
          <a:graphicData uri="http://schemas.openxmlformats.org/presentationml/2006/ole">
            <mc:AlternateContent xmlns:mc="http://schemas.openxmlformats.org/markup-compatibility/2006">
              <mc:Choice xmlns:v="urn:schemas-microsoft-com:vml" Requires="v">
                <p:oleObj spid="_x0000_s5441" name="Equation" r:id="rId8" imgW="1574640" imgH="457200" progId="Equation.DSMT4">
                  <p:embed/>
                </p:oleObj>
              </mc:Choice>
              <mc:Fallback>
                <p:oleObj name="Equation" r:id="rId8" imgW="1574640" imgH="457200" progId="Equation.DSMT4">
                  <p:embed/>
                  <p:pic>
                    <p:nvPicPr>
                      <p:cNvPr id="0" name=""/>
                      <p:cNvPicPr/>
                      <p:nvPr/>
                    </p:nvPicPr>
                    <p:blipFill>
                      <a:blip r:embed="rId9"/>
                      <a:stretch>
                        <a:fillRect/>
                      </a:stretch>
                    </p:blipFill>
                    <p:spPr>
                      <a:xfrm>
                        <a:off x="1403648" y="2780928"/>
                        <a:ext cx="2232248" cy="64807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88254475"/>
              </p:ext>
            </p:extLst>
          </p:nvPr>
        </p:nvGraphicFramePr>
        <p:xfrm>
          <a:off x="1403648" y="3501008"/>
          <a:ext cx="2232248" cy="648072"/>
        </p:xfrm>
        <a:graphic>
          <a:graphicData uri="http://schemas.openxmlformats.org/presentationml/2006/ole">
            <mc:AlternateContent xmlns:mc="http://schemas.openxmlformats.org/markup-compatibility/2006">
              <mc:Choice xmlns:v="urn:schemas-microsoft-com:vml" Requires="v">
                <p:oleObj spid="_x0000_s5442" name="Equation" r:id="rId10" imgW="1574640" imgH="457200" progId="Equation.DSMT4">
                  <p:embed/>
                </p:oleObj>
              </mc:Choice>
              <mc:Fallback>
                <p:oleObj name="Equation" r:id="rId10" imgW="1574640" imgH="457200" progId="Equation.DSMT4">
                  <p:embed/>
                  <p:pic>
                    <p:nvPicPr>
                      <p:cNvPr id="0" name=""/>
                      <p:cNvPicPr/>
                      <p:nvPr/>
                    </p:nvPicPr>
                    <p:blipFill>
                      <a:blip r:embed="rId11"/>
                      <a:stretch>
                        <a:fillRect/>
                      </a:stretch>
                    </p:blipFill>
                    <p:spPr>
                      <a:xfrm>
                        <a:off x="1403648" y="3501008"/>
                        <a:ext cx="2232248" cy="648072"/>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09156687"/>
              </p:ext>
            </p:extLst>
          </p:nvPr>
        </p:nvGraphicFramePr>
        <p:xfrm>
          <a:off x="1353998" y="4221088"/>
          <a:ext cx="3137474" cy="464811"/>
        </p:xfrm>
        <a:graphic>
          <a:graphicData uri="http://schemas.openxmlformats.org/presentationml/2006/ole">
            <mc:AlternateContent xmlns:mc="http://schemas.openxmlformats.org/markup-compatibility/2006">
              <mc:Choice xmlns:v="urn:schemas-microsoft-com:vml" Requires="v">
                <p:oleObj spid="_x0000_s5443" name="Equation" r:id="rId12" imgW="1714320" imgH="253800" progId="Equation.DSMT4">
                  <p:embed/>
                </p:oleObj>
              </mc:Choice>
              <mc:Fallback>
                <p:oleObj name="Equation" r:id="rId12" imgW="1714320" imgH="253800" progId="Equation.DSMT4">
                  <p:embed/>
                  <p:pic>
                    <p:nvPicPr>
                      <p:cNvPr id="0" name=""/>
                      <p:cNvPicPr/>
                      <p:nvPr/>
                    </p:nvPicPr>
                    <p:blipFill>
                      <a:blip r:embed="rId13"/>
                      <a:stretch>
                        <a:fillRect/>
                      </a:stretch>
                    </p:blipFill>
                    <p:spPr>
                      <a:xfrm>
                        <a:off x="1353998" y="4221088"/>
                        <a:ext cx="3137474" cy="464811"/>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845909885"/>
              </p:ext>
            </p:extLst>
          </p:nvPr>
        </p:nvGraphicFramePr>
        <p:xfrm>
          <a:off x="1331640" y="4725144"/>
          <a:ext cx="3528392" cy="504056"/>
        </p:xfrm>
        <a:graphic>
          <a:graphicData uri="http://schemas.openxmlformats.org/presentationml/2006/ole">
            <mc:AlternateContent xmlns:mc="http://schemas.openxmlformats.org/markup-compatibility/2006">
              <mc:Choice xmlns:v="urn:schemas-microsoft-com:vml" Requires="v">
                <p:oleObj spid="_x0000_s5444" name="Equation" r:id="rId14" imgW="1777680" imgH="253800" progId="Equation.DSMT4">
                  <p:embed/>
                </p:oleObj>
              </mc:Choice>
              <mc:Fallback>
                <p:oleObj name="Equation" r:id="rId14" imgW="1777680" imgH="253800" progId="Equation.DSMT4">
                  <p:embed/>
                  <p:pic>
                    <p:nvPicPr>
                      <p:cNvPr id="0" name=""/>
                      <p:cNvPicPr/>
                      <p:nvPr/>
                    </p:nvPicPr>
                    <p:blipFill>
                      <a:blip r:embed="rId15"/>
                      <a:stretch>
                        <a:fillRect/>
                      </a:stretch>
                    </p:blipFill>
                    <p:spPr>
                      <a:xfrm>
                        <a:off x="1331640" y="4725144"/>
                        <a:ext cx="3528392" cy="504056"/>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341767626"/>
              </p:ext>
            </p:extLst>
          </p:nvPr>
        </p:nvGraphicFramePr>
        <p:xfrm>
          <a:off x="1331640" y="5229200"/>
          <a:ext cx="3326770" cy="504056"/>
        </p:xfrm>
        <a:graphic>
          <a:graphicData uri="http://schemas.openxmlformats.org/presentationml/2006/ole">
            <mc:AlternateContent xmlns:mc="http://schemas.openxmlformats.org/markup-compatibility/2006">
              <mc:Choice xmlns:v="urn:schemas-microsoft-com:vml" Requires="v">
                <p:oleObj spid="_x0000_s5445" name="Equation" r:id="rId16" imgW="1676160" imgH="253800" progId="Equation.DSMT4">
                  <p:embed/>
                </p:oleObj>
              </mc:Choice>
              <mc:Fallback>
                <p:oleObj name="Equation" r:id="rId16" imgW="1676160" imgH="253800" progId="Equation.DSMT4">
                  <p:embed/>
                  <p:pic>
                    <p:nvPicPr>
                      <p:cNvPr id="0" name=""/>
                      <p:cNvPicPr/>
                      <p:nvPr/>
                    </p:nvPicPr>
                    <p:blipFill>
                      <a:blip r:embed="rId17"/>
                      <a:stretch>
                        <a:fillRect/>
                      </a:stretch>
                    </p:blipFill>
                    <p:spPr>
                      <a:xfrm>
                        <a:off x="1331640" y="5229200"/>
                        <a:ext cx="3326770" cy="504056"/>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29002640"/>
              </p:ext>
            </p:extLst>
          </p:nvPr>
        </p:nvGraphicFramePr>
        <p:xfrm>
          <a:off x="1331639" y="5733256"/>
          <a:ext cx="3375375" cy="432048"/>
        </p:xfrm>
        <a:graphic>
          <a:graphicData uri="http://schemas.openxmlformats.org/presentationml/2006/ole">
            <mc:AlternateContent xmlns:mc="http://schemas.openxmlformats.org/markup-compatibility/2006">
              <mc:Choice xmlns:v="urn:schemas-microsoft-com:vml" Requires="v">
                <p:oleObj spid="_x0000_s5446" name="Equation" r:id="rId18" imgW="1587240" imgH="203040" progId="Equation.DSMT4">
                  <p:embed/>
                </p:oleObj>
              </mc:Choice>
              <mc:Fallback>
                <p:oleObj name="Equation" r:id="rId18" imgW="1587240" imgH="203040" progId="Equation.DSMT4">
                  <p:embed/>
                  <p:pic>
                    <p:nvPicPr>
                      <p:cNvPr id="0" name=""/>
                      <p:cNvPicPr/>
                      <p:nvPr/>
                    </p:nvPicPr>
                    <p:blipFill>
                      <a:blip r:embed="rId19"/>
                      <a:stretch>
                        <a:fillRect/>
                      </a:stretch>
                    </p:blipFill>
                    <p:spPr>
                      <a:xfrm>
                        <a:off x="1331639" y="5733256"/>
                        <a:ext cx="3375375" cy="432048"/>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504982408"/>
              </p:ext>
            </p:extLst>
          </p:nvPr>
        </p:nvGraphicFramePr>
        <p:xfrm>
          <a:off x="6372200" y="2276872"/>
          <a:ext cx="306034" cy="216024"/>
        </p:xfrm>
        <a:graphic>
          <a:graphicData uri="http://schemas.openxmlformats.org/presentationml/2006/ole">
            <mc:AlternateContent xmlns:mc="http://schemas.openxmlformats.org/markup-compatibility/2006">
              <mc:Choice xmlns:v="urn:schemas-microsoft-com:vml" Requires="v">
                <p:oleObj spid="_x0000_s5447" name="Equation" r:id="rId20" imgW="215640" imgH="152280" progId="Equation.DSMT4">
                  <p:embed/>
                </p:oleObj>
              </mc:Choice>
              <mc:Fallback>
                <p:oleObj name="Equation" r:id="rId20" imgW="215640" imgH="152280" progId="Equation.DSMT4">
                  <p:embed/>
                  <p:pic>
                    <p:nvPicPr>
                      <p:cNvPr id="0" name=""/>
                      <p:cNvPicPr/>
                      <p:nvPr/>
                    </p:nvPicPr>
                    <p:blipFill>
                      <a:blip r:embed="rId21"/>
                      <a:stretch>
                        <a:fillRect/>
                      </a:stretch>
                    </p:blipFill>
                    <p:spPr>
                      <a:xfrm>
                        <a:off x="6372200" y="2276872"/>
                        <a:ext cx="306034" cy="216024"/>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638364806"/>
              </p:ext>
            </p:extLst>
          </p:nvPr>
        </p:nvGraphicFramePr>
        <p:xfrm>
          <a:off x="7596336" y="2481792"/>
          <a:ext cx="913980" cy="731184"/>
        </p:xfrm>
        <a:graphic>
          <a:graphicData uri="http://schemas.openxmlformats.org/presentationml/2006/ole">
            <mc:AlternateContent xmlns:mc="http://schemas.openxmlformats.org/markup-compatibility/2006">
              <mc:Choice xmlns:v="urn:schemas-microsoft-com:vml" Requires="v">
                <p:oleObj spid="_x0000_s5448" name="Equation" r:id="rId22" imgW="571320" imgH="457200" progId="Equation.DSMT4">
                  <p:embed/>
                </p:oleObj>
              </mc:Choice>
              <mc:Fallback>
                <p:oleObj name="Equation" r:id="rId22" imgW="571320" imgH="457200" progId="Equation.DSMT4">
                  <p:embed/>
                  <p:pic>
                    <p:nvPicPr>
                      <p:cNvPr id="0" name=""/>
                      <p:cNvPicPr/>
                      <p:nvPr/>
                    </p:nvPicPr>
                    <p:blipFill>
                      <a:blip r:embed="rId23"/>
                      <a:stretch>
                        <a:fillRect/>
                      </a:stretch>
                    </p:blipFill>
                    <p:spPr>
                      <a:xfrm>
                        <a:off x="7596336" y="2481792"/>
                        <a:ext cx="913980" cy="731184"/>
                      </a:xfrm>
                      <a:prstGeom prst="rect">
                        <a:avLst/>
                      </a:prstGeom>
                    </p:spPr>
                  </p:pic>
                </p:oleObj>
              </mc:Fallback>
            </mc:AlternateContent>
          </a:graphicData>
        </a:graphic>
      </p:graphicFrame>
    </p:spTree>
    <p:extLst>
      <p:ext uri="{BB962C8B-B14F-4D97-AF65-F5344CB8AC3E}">
        <p14:creationId xmlns:p14="http://schemas.microsoft.com/office/powerpoint/2010/main" val="110613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76672"/>
            <a:ext cx="5616624" cy="369332"/>
          </a:xfrm>
          <a:prstGeom prst="rect">
            <a:avLst/>
          </a:prstGeom>
          <a:noFill/>
        </p:spPr>
        <p:txBody>
          <a:bodyPr wrap="square" rtlCol="0">
            <a:spAutoFit/>
          </a:bodyPr>
          <a:lstStyle/>
          <a:p>
            <a:r>
              <a:rPr lang="en-US" altLang="zh-CN" dirty="0"/>
              <a:t>2014</a:t>
            </a:r>
            <a:r>
              <a:rPr lang="zh-CN" altLang="en-US" dirty="0"/>
              <a:t>八  已知</a:t>
            </a:r>
            <a:r>
              <a:rPr lang="en-US" altLang="zh-CN" dirty="0"/>
              <a:t>R(A)=1</a:t>
            </a:r>
            <a:r>
              <a:rPr lang="zh-CN" altLang="en-US" dirty="0"/>
              <a:t>证明存在列向量          使得</a:t>
            </a:r>
            <a:r>
              <a:rPr lang="en-US" altLang="zh-CN" dirty="0"/>
              <a:t>A=</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33370055"/>
              </p:ext>
            </p:extLst>
          </p:nvPr>
        </p:nvGraphicFramePr>
        <p:xfrm>
          <a:off x="4211960" y="476672"/>
          <a:ext cx="576064" cy="401285"/>
        </p:xfrm>
        <a:graphic>
          <a:graphicData uri="http://schemas.openxmlformats.org/presentationml/2006/ole">
            <mc:AlternateContent xmlns:mc="http://schemas.openxmlformats.org/markup-compatibility/2006">
              <mc:Choice xmlns:v="urn:schemas-microsoft-com:vml" Requires="v">
                <p:oleObj spid="_x0000_s6204" name="Equation" r:id="rId3" imgW="368280" imgH="228600" progId="Equation.DSMT4">
                  <p:embed/>
                </p:oleObj>
              </mc:Choice>
              <mc:Fallback>
                <p:oleObj name="Equation" r:id="rId3" imgW="368280" imgH="228600" progId="Equation.DSMT4">
                  <p:embed/>
                  <p:pic>
                    <p:nvPicPr>
                      <p:cNvPr id="0" name=""/>
                      <p:cNvPicPr/>
                      <p:nvPr/>
                    </p:nvPicPr>
                    <p:blipFill>
                      <a:blip r:embed="rId4"/>
                      <a:stretch>
                        <a:fillRect/>
                      </a:stretch>
                    </p:blipFill>
                    <p:spPr>
                      <a:xfrm>
                        <a:off x="4211960" y="476672"/>
                        <a:ext cx="576064" cy="40128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73858423"/>
              </p:ext>
            </p:extLst>
          </p:nvPr>
        </p:nvGraphicFramePr>
        <p:xfrm>
          <a:off x="5508104" y="515760"/>
          <a:ext cx="504056" cy="330244"/>
        </p:xfrm>
        <a:graphic>
          <a:graphicData uri="http://schemas.openxmlformats.org/presentationml/2006/ole">
            <mc:AlternateContent xmlns:mc="http://schemas.openxmlformats.org/markup-compatibility/2006">
              <mc:Choice xmlns:v="urn:schemas-microsoft-com:vml" Requires="v">
                <p:oleObj spid="_x0000_s6205" name="Equation" r:id="rId5" imgW="368280" imgH="241200" progId="Equation.DSMT4">
                  <p:embed/>
                </p:oleObj>
              </mc:Choice>
              <mc:Fallback>
                <p:oleObj name="Equation" r:id="rId5" imgW="368280" imgH="241200" progId="Equation.DSMT4">
                  <p:embed/>
                  <p:pic>
                    <p:nvPicPr>
                      <p:cNvPr id="0" name=""/>
                      <p:cNvPicPr/>
                      <p:nvPr/>
                    </p:nvPicPr>
                    <p:blipFill>
                      <a:blip r:embed="rId6"/>
                      <a:stretch>
                        <a:fillRect/>
                      </a:stretch>
                    </p:blipFill>
                    <p:spPr>
                      <a:xfrm>
                        <a:off x="5508104" y="515760"/>
                        <a:ext cx="504056" cy="330244"/>
                      </a:xfrm>
                      <a:prstGeom prst="rect">
                        <a:avLst/>
                      </a:prstGeom>
                    </p:spPr>
                  </p:pic>
                </p:oleObj>
              </mc:Fallback>
            </mc:AlternateContent>
          </a:graphicData>
        </a:graphic>
      </p:graphicFrame>
    </p:spTree>
    <p:extLst>
      <p:ext uri="{BB962C8B-B14F-4D97-AF65-F5344CB8AC3E}">
        <p14:creationId xmlns:p14="http://schemas.microsoft.com/office/powerpoint/2010/main" val="583023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几何向量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向量积：</a:t>
                </a:r>
                <a:endParaRPr lang="en-US" altLang="zh-CN" dirty="0"/>
              </a:p>
              <a:p>
                <a:endParaRPr lang="en-US" altLang="zh-CN" dirty="0"/>
              </a:p>
              <a:p>
                <a:r>
                  <a:rPr lang="zh-CN" altLang="en-US" dirty="0"/>
                  <a:t>向量积可以计算平行四边形的面积，乘以二分之一即为三角形的面积。</a:t>
                </a:r>
                <a:endParaRPr lang="en-US" altLang="zh-CN" dirty="0"/>
              </a:p>
              <a:p>
                <a:r>
                  <a:rPr lang="zh-CN" altLang="en-US" dirty="0"/>
                  <a:t>混合积：                              </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𝒂𝒃𝒄</m:t>
                        </m:r>
                      </m:e>
                    </m:d>
                  </m:oMath>
                </a14:m>
                <a:r>
                  <a:rPr lang="en-US" altLang="zh-CN" dirty="0"/>
                  <a:t>=0</a:t>
                </a:r>
                <a14:m>
                  <m:oMath xmlns:m="http://schemas.openxmlformats.org/officeDocument/2006/math">
                    <m:groupChr>
                      <m:groupChrPr>
                        <m:chr m:val="⇔"/>
                        <m:vertJc m:val="bot"/>
                        <m:ctrlPr>
                          <a:rPr lang="en-US" altLang="zh-CN" i="1" dirty="0" smtClean="0">
                            <a:latin typeface="Cambria Math" panose="02040503050406030204" pitchFamily="18" charset="0"/>
                          </a:rPr>
                        </m:ctrlPr>
                      </m:groupChrPr>
                      <m:e/>
                    </m:groupChr>
                  </m:oMath>
                </a14:m>
                <a:r>
                  <a:rPr lang="zh-CN" altLang="en-US" dirty="0"/>
                  <a:t>三个向量共面</a:t>
                </a:r>
                <a:endParaRPr lang="en-US" altLang="zh-CN" dirty="0"/>
              </a:p>
              <a:p>
                <a:endParaRPr lang="en-US" altLang="zh-CN" dirty="0"/>
              </a:p>
              <a:p>
                <a:r>
                  <a:rPr lang="zh-CN" altLang="en-US" dirty="0"/>
                  <a:t>混合积的绝对值表示平行六面体的体积乘以六分之一表示四面体的体积。</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800" t="-976" r="-480"/>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060831564"/>
              </p:ext>
            </p:extLst>
          </p:nvPr>
        </p:nvGraphicFramePr>
        <p:xfrm>
          <a:off x="1475656" y="1772816"/>
          <a:ext cx="1423795" cy="360040"/>
        </p:xfrm>
        <a:graphic>
          <a:graphicData uri="http://schemas.openxmlformats.org/presentationml/2006/ole">
            <mc:AlternateContent xmlns:mc="http://schemas.openxmlformats.org/markup-compatibility/2006">
              <mc:Choice xmlns:v="urn:schemas-microsoft-com:vml" Requires="v">
                <p:oleObj spid="_x0000_s8278" name="Equation" r:id="rId4" imgW="1104840" imgH="279360" progId="Equation.DSMT4">
                  <p:embed/>
                </p:oleObj>
              </mc:Choice>
              <mc:Fallback>
                <p:oleObj name="Equation" r:id="rId4" imgW="1104840" imgH="279360" progId="Equation.DSMT4">
                  <p:embed/>
                  <p:pic>
                    <p:nvPicPr>
                      <p:cNvPr id="0" name=""/>
                      <p:cNvPicPr/>
                      <p:nvPr/>
                    </p:nvPicPr>
                    <p:blipFill>
                      <a:blip r:embed="rId5"/>
                      <a:stretch>
                        <a:fillRect/>
                      </a:stretch>
                    </p:blipFill>
                    <p:spPr>
                      <a:xfrm>
                        <a:off x="1475656" y="1772816"/>
                        <a:ext cx="1423795" cy="36004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130956171"/>
              </p:ext>
            </p:extLst>
          </p:nvPr>
        </p:nvGraphicFramePr>
        <p:xfrm>
          <a:off x="3059832" y="1628799"/>
          <a:ext cx="1656184" cy="1000611"/>
        </p:xfrm>
        <a:graphic>
          <a:graphicData uri="http://schemas.openxmlformats.org/presentationml/2006/ole">
            <mc:AlternateContent xmlns:mc="http://schemas.openxmlformats.org/markup-compatibility/2006">
              <mc:Choice xmlns:v="urn:schemas-microsoft-com:vml" Requires="v">
                <p:oleObj spid="_x0000_s8279" name="Equation" r:id="rId6" imgW="1218960" imgH="736560" progId="Equation.DSMT4">
                  <p:embed/>
                </p:oleObj>
              </mc:Choice>
              <mc:Fallback>
                <p:oleObj name="Equation" r:id="rId6" imgW="1218960" imgH="736560" progId="Equation.DSMT4">
                  <p:embed/>
                  <p:pic>
                    <p:nvPicPr>
                      <p:cNvPr id="0" name=""/>
                      <p:cNvPicPr/>
                      <p:nvPr/>
                    </p:nvPicPr>
                    <p:blipFill>
                      <a:blip r:embed="rId7"/>
                      <a:stretch>
                        <a:fillRect/>
                      </a:stretch>
                    </p:blipFill>
                    <p:spPr>
                      <a:xfrm>
                        <a:off x="3059832" y="1628799"/>
                        <a:ext cx="1656184" cy="100061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986792395"/>
              </p:ext>
            </p:extLst>
          </p:nvPr>
        </p:nvGraphicFramePr>
        <p:xfrm>
          <a:off x="1475656" y="3140968"/>
          <a:ext cx="1872208" cy="1085881"/>
        </p:xfrm>
        <a:graphic>
          <a:graphicData uri="http://schemas.openxmlformats.org/presentationml/2006/ole">
            <mc:AlternateContent xmlns:mc="http://schemas.openxmlformats.org/markup-compatibility/2006">
              <mc:Choice xmlns:v="urn:schemas-microsoft-com:vml" Requires="v">
                <p:oleObj spid="_x0000_s8280" name="Equation" r:id="rId8" imgW="1269720" imgH="736560" progId="Equation.DSMT4">
                  <p:embed/>
                </p:oleObj>
              </mc:Choice>
              <mc:Fallback>
                <p:oleObj name="Equation" r:id="rId8" imgW="1269720" imgH="736560" progId="Equation.DSMT4">
                  <p:embed/>
                  <p:pic>
                    <p:nvPicPr>
                      <p:cNvPr id="0" name=""/>
                      <p:cNvPicPr/>
                      <p:nvPr/>
                    </p:nvPicPr>
                    <p:blipFill>
                      <a:blip r:embed="rId9"/>
                      <a:stretch>
                        <a:fillRect/>
                      </a:stretch>
                    </p:blipFill>
                    <p:spPr>
                      <a:xfrm>
                        <a:off x="1475656" y="3140968"/>
                        <a:ext cx="1872208" cy="1085881"/>
                      </a:xfrm>
                      <a:prstGeom prst="rect">
                        <a:avLst/>
                      </a:prstGeom>
                    </p:spPr>
                  </p:pic>
                </p:oleObj>
              </mc:Fallback>
            </mc:AlternateContent>
          </a:graphicData>
        </a:graphic>
      </p:graphicFrame>
    </p:spTree>
    <p:extLst>
      <p:ext uri="{BB962C8B-B14F-4D97-AF65-F5344CB8AC3E}">
        <p14:creationId xmlns:p14="http://schemas.microsoft.com/office/powerpoint/2010/main" val="290957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620688"/>
            <a:ext cx="7776864" cy="6463308"/>
          </a:xfrm>
          <a:prstGeom prst="rect">
            <a:avLst/>
          </a:prstGeom>
          <a:noFill/>
        </p:spPr>
        <p:txBody>
          <a:bodyPr wrap="square" rtlCol="0">
            <a:spAutoFit/>
          </a:bodyPr>
          <a:lstStyle/>
          <a:p>
            <a:r>
              <a:rPr lang="zh-CN" altLang="en-US" dirty="0"/>
              <a:t>空间中的平面方程：</a:t>
            </a:r>
            <a:r>
              <a:rPr lang="en-US" altLang="zh-CN" dirty="0"/>
              <a:t>1.</a:t>
            </a:r>
            <a:r>
              <a:rPr lang="zh-CN" altLang="en-US" dirty="0"/>
              <a:t>一般方程</a:t>
            </a:r>
            <a:r>
              <a:rPr lang="en-US" altLang="zh-CN" dirty="0"/>
              <a:t>2.</a:t>
            </a:r>
            <a:r>
              <a:rPr lang="zh-CN" altLang="en-US" dirty="0"/>
              <a:t>三点式方程</a:t>
            </a:r>
            <a:r>
              <a:rPr lang="en-US" altLang="zh-CN" dirty="0"/>
              <a:t>3.</a:t>
            </a:r>
            <a:r>
              <a:rPr lang="zh-CN" altLang="en-US" dirty="0"/>
              <a:t>截距式方程：</a:t>
            </a:r>
            <a:endParaRPr lang="en-US" altLang="zh-CN" dirty="0"/>
          </a:p>
          <a:p>
            <a:r>
              <a:rPr lang="en-US" altLang="zh-CN" dirty="0"/>
              <a:t> </a:t>
            </a:r>
            <a:r>
              <a:rPr lang="zh-CN" altLang="en-US" dirty="0"/>
              <a:t>直线方程：</a:t>
            </a:r>
            <a:r>
              <a:rPr lang="en-US" altLang="zh-CN" dirty="0"/>
              <a:t>1</a:t>
            </a:r>
            <a:r>
              <a:rPr lang="zh-CN" altLang="en-US" dirty="0"/>
              <a:t>标准方程</a:t>
            </a:r>
            <a:r>
              <a:rPr lang="en-US" altLang="zh-CN" dirty="0"/>
              <a:t>2</a:t>
            </a:r>
            <a:r>
              <a:rPr lang="zh-CN" altLang="en-US" dirty="0"/>
              <a:t>参数方程</a:t>
            </a:r>
            <a:r>
              <a:rPr lang="en-US" altLang="zh-CN" dirty="0"/>
              <a:t>3</a:t>
            </a:r>
            <a:r>
              <a:rPr lang="zh-CN" altLang="en-US" dirty="0"/>
              <a:t>一般方程</a:t>
            </a:r>
            <a:r>
              <a:rPr lang="en-US" altLang="zh-CN" dirty="0"/>
              <a:t>4</a:t>
            </a:r>
            <a:r>
              <a:rPr lang="zh-CN" altLang="en-US" dirty="0"/>
              <a:t>两点式方程    </a:t>
            </a:r>
            <a:endParaRPr lang="en-US" altLang="zh-CN" dirty="0"/>
          </a:p>
          <a:p>
            <a:r>
              <a:rPr lang="en-US" altLang="zh-CN" dirty="0"/>
              <a:t>2013.2.</a:t>
            </a:r>
            <a:r>
              <a:rPr lang="zh-CN" altLang="en-US" dirty="0"/>
              <a:t>直线                            与平面                                的交点为？</a:t>
            </a:r>
            <a:endParaRPr lang="en-US" altLang="zh-CN" dirty="0"/>
          </a:p>
          <a:p>
            <a:endParaRPr lang="en-US" altLang="zh-CN" dirty="0"/>
          </a:p>
          <a:p>
            <a:endParaRPr lang="en-US" altLang="zh-CN" dirty="0"/>
          </a:p>
          <a:p>
            <a:r>
              <a:rPr lang="zh-CN" altLang="en-US" dirty="0"/>
              <a:t>距离公式    位置关系</a:t>
            </a:r>
            <a:endParaRPr lang="en-US" altLang="zh-CN" dirty="0"/>
          </a:p>
          <a:p>
            <a:r>
              <a:rPr lang="zh-CN" altLang="en-US" dirty="0"/>
              <a:t>平面束：直线在某个平面上的投影，异面直线的距离，角平分面</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1297336867"/>
              </p:ext>
            </p:extLst>
          </p:nvPr>
        </p:nvGraphicFramePr>
        <p:xfrm>
          <a:off x="1691679" y="1196752"/>
          <a:ext cx="1593467" cy="504056"/>
        </p:xfrm>
        <a:graphic>
          <a:graphicData uri="http://schemas.openxmlformats.org/presentationml/2006/ole">
            <mc:AlternateContent xmlns:mc="http://schemas.openxmlformats.org/markup-compatibility/2006">
              <mc:Choice xmlns:v="urn:schemas-microsoft-com:vml" Requires="v">
                <p:oleObj spid="_x0000_s9271" name="Equation" r:id="rId3" imgW="1244520" imgH="393480" progId="Equation.DSMT4">
                  <p:embed/>
                </p:oleObj>
              </mc:Choice>
              <mc:Fallback>
                <p:oleObj name="Equation" r:id="rId3" imgW="1244520" imgH="393480" progId="Equation.DSMT4">
                  <p:embed/>
                  <p:pic>
                    <p:nvPicPr>
                      <p:cNvPr id="0" name=""/>
                      <p:cNvPicPr/>
                      <p:nvPr/>
                    </p:nvPicPr>
                    <p:blipFill>
                      <a:blip r:embed="rId4"/>
                      <a:stretch>
                        <a:fillRect/>
                      </a:stretch>
                    </p:blipFill>
                    <p:spPr>
                      <a:xfrm>
                        <a:off x="1691679" y="1196752"/>
                        <a:ext cx="1593467" cy="50405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28098998"/>
              </p:ext>
            </p:extLst>
          </p:nvPr>
        </p:nvGraphicFramePr>
        <p:xfrm>
          <a:off x="4067944" y="1196752"/>
          <a:ext cx="2115235" cy="360040"/>
        </p:xfrm>
        <a:graphic>
          <a:graphicData uri="http://schemas.openxmlformats.org/presentationml/2006/ole">
            <mc:AlternateContent xmlns:mc="http://schemas.openxmlformats.org/markup-compatibility/2006">
              <mc:Choice xmlns:v="urn:schemas-microsoft-com:vml" Requires="v">
                <p:oleObj spid="_x0000_s9272" name="Equation" r:id="rId5" imgW="1193760" imgH="203040" progId="Equation.DSMT4">
                  <p:embed/>
                </p:oleObj>
              </mc:Choice>
              <mc:Fallback>
                <p:oleObj name="Equation" r:id="rId5" imgW="1193760" imgH="203040" progId="Equation.DSMT4">
                  <p:embed/>
                  <p:pic>
                    <p:nvPicPr>
                      <p:cNvPr id="0" name=""/>
                      <p:cNvPicPr/>
                      <p:nvPr/>
                    </p:nvPicPr>
                    <p:blipFill>
                      <a:blip r:embed="rId6"/>
                      <a:stretch>
                        <a:fillRect/>
                      </a:stretch>
                    </p:blipFill>
                    <p:spPr>
                      <a:xfrm>
                        <a:off x="4067944" y="1196752"/>
                        <a:ext cx="2115235" cy="360040"/>
                      </a:xfrm>
                      <a:prstGeom prst="rect">
                        <a:avLst/>
                      </a:prstGeom>
                    </p:spPr>
                  </p:pic>
                </p:oleObj>
              </mc:Fallback>
            </mc:AlternateContent>
          </a:graphicData>
        </a:graphic>
      </p:graphicFrame>
    </p:spTree>
    <p:extLst>
      <p:ext uri="{BB962C8B-B14F-4D97-AF65-F5344CB8AC3E}">
        <p14:creationId xmlns:p14="http://schemas.microsoft.com/office/powerpoint/2010/main" val="18668874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基本">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lnDef>
      <a:spPr>
        <a:ln w="19050" cmpd="sng">
          <a:solidFill>
            <a:schemeClr val="tx2">
              <a:alpha val="99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0</TotalTime>
  <Words>980</Words>
  <Application>Microsoft Office PowerPoint</Application>
  <PresentationFormat>全屏显示(4:3)</PresentationFormat>
  <Paragraphs>201</Paragraphs>
  <Slides>24</Slides>
  <Notes>0</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0" baseType="lpstr">
      <vt:lpstr>Monotype Corsiva</vt:lpstr>
      <vt:lpstr>Arial</vt:lpstr>
      <vt:lpstr>Arial Black</vt:lpstr>
      <vt:lpstr>Cambria Math</vt:lpstr>
      <vt:lpstr>基本</vt:lpstr>
      <vt:lpstr>Equation</vt:lpstr>
      <vt:lpstr>线代B期末复习</vt:lpstr>
      <vt:lpstr>第一章</vt:lpstr>
      <vt:lpstr>PowerPoint 演示文稿</vt:lpstr>
      <vt:lpstr>第二章</vt:lpstr>
      <vt:lpstr>PowerPoint 演示文稿</vt:lpstr>
      <vt:lpstr>PowerPoint 演示文稿</vt:lpstr>
      <vt:lpstr>PowerPoint 演示文稿</vt:lpstr>
      <vt:lpstr>几何向量</vt:lpstr>
      <vt:lpstr>PowerPoint 演示文稿</vt:lpstr>
      <vt:lpstr>第四章</vt:lpstr>
      <vt:lpstr>第五章</vt:lpstr>
      <vt:lpstr>同解问题</vt:lpstr>
      <vt:lpstr>PowerPoint 演示文稿</vt:lpstr>
      <vt:lpstr>PowerPoint 演示文稿</vt:lpstr>
      <vt:lpstr>第六章</vt:lpstr>
      <vt:lpstr>PowerPoint 演示文稿</vt:lpstr>
      <vt:lpstr>第七章</vt:lpstr>
      <vt:lpstr>第八章</vt:lpstr>
      <vt:lpstr>PowerPoint 演示文稿</vt:lpstr>
      <vt:lpstr>正定二次型与正定矩阵</vt:lpstr>
      <vt:lpstr>空间中的曲面与直线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1106786918@qq.com</cp:lastModifiedBy>
  <cp:revision>63</cp:revision>
  <dcterms:created xsi:type="dcterms:W3CDTF">2018-12-26T13:29:57Z</dcterms:created>
  <dcterms:modified xsi:type="dcterms:W3CDTF">2020-12-14T13:35:29Z</dcterms:modified>
</cp:coreProperties>
</file>